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5"/>
  </p:notesMasterIdLst>
  <p:handoutMasterIdLst>
    <p:handoutMasterId r:id="rId56"/>
  </p:handoutMasterIdLst>
  <p:sldIdLst>
    <p:sldId id="256" r:id="rId2"/>
    <p:sldId id="457" r:id="rId3"/>
    <p:sldId id="456" r:id="rId4"/>
    <p:sldId id="380" r:id="rId5"/>
    <p:sldId id="414" r:id="rId6"/>
    <p:sldId id="449" r:id="rId7"/>
    <p:sldId id="450" r:id="rId8"/>
    <p:sldId id="451" r:id="rId9"/>
    <p:sldId id="452" r:id="rId10"/>
    <p:sldId id="453" r:id="rId11"/>
    <p:sldId id="454" r:id="rId12"/>
    <p:sldId id="455" r:id="rId13"/>
    <p:sldId id="389" r:id="rId14"/>
    <p:sldId id="391" r:id="rId15"/>
    <p:sldId id="425" r:id="rId16"/>
    <p:sldId id="397" r:id="rId17"/>
    <p:sldId id="398" r:id="rId18"/>
    <p:sldId id="399" r:id="rId19"/>
    <p:sldId id="393" r:id="rId20"/>
    <p:sldId id="392" r:id="rId21"/>
    <p:sldId id="390" r:id="rId22"/>
    <p:sldId id="408" r:id="rId23"/>
    <p:sldId id="423" r:id="rId24"/>
    <p:sldId id="433" r:id="rId25"/>
    <p:sldId id="434" r:id="rId26"/>
    <p:sldId id="429" r:id="rId27"/>
    <p:sldId id="435" r:id="rId28"/>
    <p:sldId id="430" r:id="rId29"/>
    <p:sldId id="431" r:id="rId30"/>
    <p:sldId id="432" r:id="rId31"/>
    <p:sldId id="427" r:id="rId32"/>
    <p:sldId id="436" r:id="rId33"/>
    <p:sldId id="263" r:id="rId34"/>
    <p:sldId id="437" r:id="rId35"/>
    <p:sldId id="265" r:id="rId36"/>
    <p:sldId id="266" r:id="rId37"/>
    <p:sldId id="269" r:id="rId38"/>
    <p:sldId id="275" r:id="rId39"/>
    <p:sldId id="426" r:id="rId40"/>
    <p:sldId id="424" r:id="rId41"/>
    <p:sldId id="439" r:id="rId42"/>
    <p:sldId id="438" r:id="rId43"/>
    <p:sldId id="443" r:id="rId44"/>
    <p:sldId id="444" r:id="rId45"/>
    <p:sldId id="442" r:id="rId46"/>
    <p:sldId id="445" r:id="rId47"/>
    <p:sldId id="446" r:id="rId48"/>
    <p:sldId id="440" r:id="rId49"/>
    <p:sldId id="448" r:id="rId50"/>
    <p:sldId id="458" r:id="rId51"/>
    <p:sldId id="459" r:id="rId52"/>
    <p:sldId id="447" r:id="rId53"/>
    <p:sldId id="42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58" autoAdjust="0"/>
    <p:restoredTop sz="92239" autoAdjust="0"/>
  </p:normalViewPr>
  <p:slideViewPr>
    <p:cSldViewPr snapToGrid="0" snapToObjects="1">
      <p:cViewPr varScale="1">
        <p:scale>
          <a:sx n="97" d="100"/>
          <a:sy n="97" d="100"/>
        </p:scale>
        <p:origin x="10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pook/graduate/faculty_interviews/umd_smith/transplants_over_ti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Transplants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xVal>
          <c:yVal>
            <c:numRef>
              <c:f>Sheet1!$C$2:$C$29</c:f>
              <c:numCache>
                <c:formatCode>General</c:formatCode>
                <c:ptCount val="28"/>
                <c:pt idx="0">
                  <c:v>12618</c:v>
                </c:pt>
                <c:pt idx="1">
                  <c:v>13140</c:v>
                </c:pt>
                <c:pt idx="2">
                  <c:v>15001</c:v>
                </c:pt>
                <c:pt idx="3">
                  <c:v>15756</c:v>
                </c:pt>
                <c:pt idx="4">
                  <c:v>16133</c:v>
                </c:pt>
                <c:pt idx="5">
                  <c:v>17630</c:v>
                </c:pt>
                <c:pt idx="6">
                  <c:v>18297</c:v>
                </c:pt>
                <c:pt idx="7">
                  <c:v>19393</c:v>
                </c:pt>
                <c:pt idx="8">
                  <c:v>19747</c:v>
                </c:pt>
                <c:pt idx="9">
                  <c:v>20304</c:v>
                </c:pt>
                <c:pt idx="10">
                  <c:v>21517</c:v>
                </c:pt>
                <c:pt idx="11">
                  <c:v>22016</c:v>
                </c:pt>
                <c:pt idx="12">
                  <c:v>23248</c:v>
                </c:pt>
                <c:pt idx="13">
                  <c:v>24218</c:v>
                </c:pt>
                <c:pt idx="14">
                  <c:v>24907</c:v>
                </c:pt>
                <c:pt idx="15">
                  <c:v>25467</c:v>
                </c:pt>
                <c:pt idx="16">
                  <c:v>27035</c:v>
                </c:pt>
                <c:pt idx="17">
                  <c:v>28108</c:v>
                </c:pt>
                <c:pt idx="18">
                  <c:v>28930</c:v>
                </c:pt>
                <c:pt idx="19">
                  <c:v>28358</c:v>
                </c:pt>
                <c:pt idx="20">
                  <c:v>27966</c:v>
                </c:pt>
                <c:pt idx="21">
                  <c:v>28463</c:v>
                </c:pt>
                <c:pt idx="22">
                  <c:v>28662</c:v>
                </c:pt>
                <c:pt idx="23">
                  <c:v>28539</c:v>
                </c:pt>
                <c:pt idx="24">
                  <c:v>28053</c:v>
                </c:pt>
                <c:pt idx="25">
                  <c:v>28954</c:v>
                </c:pt>
                <c:pt idx="26">
                  <c:v>29533</c:v>
                </c:pt>
                <c:pt idx="27">
                  <c:v>30973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8B-7846-B59C-764CAE146E29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Waiting List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xVal>
          <c:yVal>
            <c:numRef>
              <c:f>Sheet1!$D$2:$D$29</c:f>
              <c:numCache>
                <c:formatCode>General</c:formatCode>
                <c:ptCount val="28"/>
                <c:pt idx="0">
                  <c:v>15029</c:v>
                </c:pt>
                <c:pt idx="1">
                  <c:v>17917</c:v>
                </c:pt>
                <c:pt idx="2">
                  <c:v>20443</c:v>
                </c:pt>
                <c:pt idx="3">
                  <c:v>23149</c:v>
                </c:pt>
                <c:pt idx="4">
                  <c:v>27510</c:v>
                </c:pt>
                <c:pt idx="5">
                  <c:v>31273</c:v>
                </c:pt>
                <c:pt idx="6">
                  <c:v>35192</c:v>
                </c:pt>
                <c:pt idx="7">
                  <c:v>41096</c:v>
                </c:pt>
                <c:pt idx="8">
                  <c:v>47397</c:v>
                </c:pt>
                <c:pt idx="9">
                  <c:v>53381</c:v>
                </c:pt>
                <c:pt idx="10">
                  <c:v>59862</c:v>
                </c:pt>
                <c:pt idx="11">
                  <c:v>65260</c:v>
                </c:pt>
                <c:pt idx="12">
                  <c:v>71628</c:v>
                </c:pt>
                <c:pt idx="13">
                  <c:v>76893</c:v>
                </c:pt>
                <c:pt idx="14">
                  <c:v>78498</c:v>
                </c:pt>
                <c:pt idx="15">
                  <c:v>81979</c:v>
                </c:pt>
                <c:pt idx="16">
                  <c:v>85610</c:v>
                </c:pt>
                <c:pt idx="17">
                  <c:v>89884</c:v>
                </c:pt>
                <c:pt idx="18">
                  <c:v>94472</c:v>
                </c:pt>
                <c:pt idx="19">
                  <c:v>97782</c:v>
                </c:pt>
                <c:pt idx="20">
                  <c:v>100775</c:v>
                </c:pt>
                <c:pt idx="21">
                  <c:v>105567</c:v>
                </c:pt>
                <c:pt idx="22">
                  <c:v>110375</c:v>
                </c:pt>
                <c:pt idx="23">
                  <c:v>112816</c:v>
                </c:pt>
                <c:pt idx="24">
                  <c:v>117040</c:v>
                </c:pt>
                <c:pt idx="25">
                  <c:v>121272</c:v>
                </c:pt>
                <c:pt idx="26">
                  <c:v>123851</c:v>
                </c:pt>
                <c:pt idx="27">
                  <c:v>122071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B8B-7846-B59C-764CAE146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8114224"/>
        <c:axId val="1185464112"/>
      </c:scatterChart>
      <c:valAx>
        <c:axId val="1188114224"/>
        <c:scaling>
          <c:orientation val="minMax"/>
          <c:max val="2015"/>
          <c:min val="198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464112"/>
        <c:crosses val="autoZero"/>
        <c:crossBetween val="midCat"/>
      </c:valAx>
      <c:valAx>
        <c:axId val="11854641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88114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PPAD</a:t>
            </a:r>
            <a:r>
              <a:rPr lang="en-US" baseline="0" dirty="0"/>
              <a:t>-c vs NP-c:   recall, every game has a Nash Equilibrium!  This is unlike NP-c problems like SAT where we’re asking if/if not </a:t>
            </a:r>
            <a:r>
              <a:rPr lang="en-US" baseline="0" dirty="0" err="1"/>
              <a:t>satisfiable</a:t>
            </a:r>
            <a:r>
              <a:rPr lang="en-US" baseline="0" dirty="0"/>
              <a:t>.  Different analysis used, weaker than NP-c.  Could be that P = PPAD != NP.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2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4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8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76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81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JPD: Pareto</a:t>
            </a:r>
            <a:r>
              <a:rPr lang="en-US" baseline="0" dirty="0"/>
              <a:t> efficient = all of them; SW max = (3,3), DSE is defect-defect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40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JPD: Mention we can find minimax-optimal</a:t>
            </a:r>
            <a:r>
              <a:rPr lang="en-US" baseline="0" dirty="0"/>
              <a:t> (and thus 2P zero-sum Nash) in PTIME, in two lectures via e.g. LP solving, but not for general games (PPAD-c for Nash even for 2P non-zero-sum).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NE:  (Left,</a:t>
            </a:r>
            <a:r>
              <a:rPr lang="en-US" baseline="0" dirty="0"/>
              <a:t> Up) or (Right, Down) or ((0.5Left, 0.5Right), (0.5Up, 0.5Down))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96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73BD-6A3D-804C-A1F3-ACCE29EF2213}" type="datetime1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15A4-E430-F143-A152-66D855A79B10}" type="datetime1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5C08-CD38-7C43-8AF3-C5292B5DC59F}" type="datetime1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759E4-1315-F747-A650-0B4A207F1208}" type="datetime1">
              <a:rPr lang="en-US" smtClean="0"/>
              <a:t>2/4/20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P. Dickerson - Thesis Defense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F96D39-0265-F94F-B522-AB98B018A0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24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CEF8-FA8E-1549-9868-D12C775F150E}" type="datetime1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3494-8F9F-474E-A5E5-F883119DAC45}" type="datetime1">
              <a:rPr lang="en-US" smtClean="0"/>
              <a:t>2/4/20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425B-C9B3-B749-B637-218412057A7B}" type="datetime1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A9CC-F7F5-C947-A77E-8D7BC0BFF001}" type="datetime1">
              <a:rPr lang="en-US" smtClean="0"/>
              <a:t>2/4/20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7C886-A392-644C-AC5B-ACE92B60E0CB}" type="datetime1">
              <a:rPr lang="en-US" smtClean="0"/>
              <a:t>2/4/20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2C9-D380-EC4E-97AB-2D18823DE5FE}" type="datetime1">
              <a:rPr lang="en-US" smtClean="0"/>
              <a:t>2/4/20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5267-93E7-964F-96A4-4E239A60162A}" type="datetime1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DC48-F47D-E643-A37E-9CF37736939E}" type="datetime1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C22FB1D-F340-9E49-AAB7-962323032D84}" type="datetime1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join.slack.com/t/cmsc828m/signup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32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32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 – 01/30/2020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3" descr="C:\Users\Spook\AppData\Local\Microsoft\Windows\Temporary Internet Files\Content.IE5\UPY6UNEP\MC900432626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765" y="1546190"/>
            <a:ext cx="927333" cy="92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4" descr="C:\Users\Spook\AppData\Local\Microsoft\Windows\Temporary Internet Files\Content.IE5\PWXEIAO0\MC900434894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902" y="1373855"/>
            <a:ext cx="1092852" cy="122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5" descr="C:\Users\Spook\AppData\Local\Microsoft\Windows\Temporary Internet Files\Content.IE5\UPY6UNEP\MC900434888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702" y="4317941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6" descr="C:\Users\Spook\AppData\Local\Microsoft\Windows\Temporary Internet Files\Content.IE5\LYL31RR7\MC90043487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6296" y="4235967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016507" y="2473523"/>
            <a:ext cx="2709789" cy="18444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5520" y="2473523"/>
            <a:ext cx="2750776" cy="188540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3275160" y="4932671"/>
            <a:ext cx="245113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62201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80227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21443" y="2022588"/>
            <a:ext cx="2504853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33089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51115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48214" y="2596484"/>
            <a:ext cx="397319" cy="163948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/>
              <a:t>Donors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7134" y="2473523"/>
            <a:ext cx="738664" cy="1844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/>
              <a:t>Patients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4006" y="1066177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Wife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9743" y="1064202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Husband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4006" y="5598593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Brother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1440" y="5599277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Brother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0200" y="605245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(2- and 3-cycles, all surgeries performed simultaneously)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776030" y="1567653"/>
            <a:ext cx="1268186" cy="3656158"/>
            <a:chOff x="7284000" y="1388495"/>
            <a:chExt cx="1268186" cy="3656158"/>
          </a:xfrm>
        </p:grpSpPr>
        <p:sp>
          <p:nvSpPr>
            <p:cNvPr id="27" name="Oval 26"/>
            <p:cNvSpPr/>
            <p:nvPr/>
          </p:nvSpPr>
          <p:spPr>
            <a:xfrm>
              <a:off x="7284000" y="1388495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>
                  <a:solidFill>
                    <a:schemeClr val="bg1"/>
                  </a:solidFill>
                </a:rPr>
                <a:t>1</a:t>
              </a:r>
              <a:r>
                <a:rPr lang="en-US" sz="3200" dirty="0"/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7284000" y="3776467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>
                  <a:solidFill>
                    <a:schemeClr val="bg1"/>
                  </a:solidFill>
                </a:rPr>
                <a:t>2</a:t>
              </a:r>
              <a:r>
                <a:rPr lang="en-US" sz="3200" dirty="0"/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30" name="Straight Arrow Connector 29"/>
            <p:cNvCxnSpPr>
              <a:stCxn id="27" idx="3"/>
              <a:endCxn id="28" idx="7"/>
            </p:cNvCxnSpPr>
            <p:nvPr/>
          </p:nvCxnSpPr>
          <p:spPr>
            <a:xfrm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1"/>
              <a:endCxn id="27" idx="5"/>
            </p:cNvCxnSpPr>
            <p:nvPr/>
          </p:nvCxnSpPr>
          <p:spPr>
            <a:xfrm flipV="1"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31967" cy="672128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r>
              <a:rPr lang="en-US"/>
              <a:t>: Kidney </a:t>
            </a:r>
            <a:r>
              <a:rPr lang="en-US" dirty="0"/>
              <a:t>Exchange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Non-directed donors &amp; chains</a:t>
            </a:r>
          </a:p>
        </p:txBody>
      </p:sp>
      <p:sp>
        <p:nvSpPr>
          <p:cNvPr id="7" name="Content Placeholder 30"/>
          <p:cNvSpPr>
            <a:spLocks noGrp="1"/>
          </p:cNvSpPr>
          <p:nvPr>
            <p:ph idx="1"/>
          </p:nvPr>
        </p:nvSpPr>
        <p:spPr>
          <a:xfrm>
            <a:off x="457200" y="4931227"/>
            <a:ext cx="8229600" cy="1416578"/>
          </a:xfrm>
        </p:spPr>
        <p:txBody>
          <a:bodyPr>
            <a:normAutofit/>
          </a:bodyPr>
          <a:lstStyle/>
          <a:p>
            <a:r>
              <a:rPr lang="en-US" b="0" i="1" dirty="0"/>
              <a:t>Not executed simultaneously, so no length cap required based on logistic concerns </a:t>
            </a:r>
            <a:r>
              <a:rPr lang="is-IS" b="0" i="1" dirty="0"/>
              <a:t>…</a:t>
            </a:r>
          </a:p>
          <a:p>
            <a:r>
              <a:rPr lang="is-IS" b="0" i="1" dirty="0"/>
              <a:t>… </a:t>
            </a:r>
            <a:r>
              <a:rPr lang="is-IS" dirty="0"/>
              <a:t>but in practice edges fail, so </a:t>
            </a:r>
            <a:r>
              <a:rPr lang="is-IS" i="1" dirty="0"/>
              <a:t>some</a:t>
            </a:r>
            <a:r>
              <a:rPr lang="is-IS" dirty="0"/>
              <a:t> finite cap is used!</a:t>
            </a:r>
            <a:endParaRPr lang="en-US" b="0" i="1" dirty="0"/>
          </a:p>
        </p:txBody>
      </p:sp>
      <p:sp>
        <p:nvSpPr>
          <p:cNvPr id="8" name="Oval 7"/>
          <p:cNvSpPr/>
          <p:nvPr/>
        </p:nvSpPr>
        <p:spPr>
          <a:xfrm>
            <a:off x="381000" y="1981200"/>
            <a:ext cx="990600" cy="9906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NDD</a:t>
            </a:r>
          </a:p>
        </p:txBody>
      </p:sp>
      <p:sp>
        <p:nvSpPr>
          <p:cNvPr id="9" name="Oval 8"/>
          <p:cNvSpPr/>
          <p:nvPr/>
        </p:nvSpPr>
        <p:spPr>
          <a:xfrm>
            <a:off x="22098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P1</a:t>
            </a:r>
          </a:p>
        </p:txBody>
      </p:sp>
      <p:sp>
        <p:nvSpPr>
          <p:cNvPr id="10" name="Oval 9"/>
          <p:cNvSpPr/>
          <p:nvPr/>
        </p:nvSpPr>
        <p:spPr>
          <a:xfrm>
            <a:off x="22098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D1</a:t>
            </a:r>
          </a:p>
        </p:txBody>
      </p:sp>
      <p:cxnSp>
        <p:nvCxnSpPr>
          <p:cNvPr id="11" name="Straight Connector 10"/>
          <p:cNvCxnSpPr>
            <a:stCxn id="9" idx="0"/>
            <a:endCxn id="10" idx="4"/>
          </p:cNvCxnSpPr>
          <p:nvPr/>
        </p:nvCxnSpPr>
        <p:spPr>
          <a:xfrm flipV="1">
            <a:off x="27051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5"/>
            <a:endCxn id="9" idx="1"/>
          </p:cNvCxnSpPr>
          <p:nvPr/>
        </p:nvCxnSpPr>
        <p:spPr>
          <a:xfrm>
            <a:off x="12265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0386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P2</a:t>
            </a:r>
          </a:p>
        </p:txBody>
      </p:sp>
      <p:sp>
        <p:nvSpPr>
          <p:cNvPr id="14" name="Oval 13"/>
          <p:cNvSpPr/>
          <p:nvPr/>
        </p:nvSpPr>
        <p:spPr>
          <a:xfrm>
            <a:off x="40386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D2</a:t>
            </a:r>
          </a:p>
        </p:txBody>
      </p:sp>
      <p:cxnSp>
        <p:nvCxnSpPr>
          <p:cNvPr id="15" name="Straight Connector 14"/>
          <p:cNvCxnSpPr>
            <a:stCxn id="13" idx="0"/>
            <a:endCxn id="14" idx="4"/>
          </p:cNvCxnSpPr>
          <p:nvPr/>
        </p:nvCxnSpPr>
        <p:spPr>
          <a:xfrm flipV="1">
            <a:off x="45339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8674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P3</a:t>
            </a:r>
          </a:p>
        </p:txBody>
      </p:sp>
      <p:sp>
        <p:nvSpPr>
          <p:cNvPr id="17" name="Oval 16"/>
          <p:cNvSpPr/>
          <p:nvPr/>
        </p:nvSpPr>
        <p:spPr>
          <a:xfrm>
            <a:off x="58674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D3</a:t>
            </a:r>
          </a:p>
        </p:txBody>
      </p:sp>
      <p:cxnSp>
        <p:nvCxnSpPr>
          <p:cNvPr id="18" name="Straight Connector 17"/>
          <p:cNvCxnSpPr>
            <a:stCxn id="16" idx="0"/>
            <a:endCxn id="17" idx="4"/>
          </p:cNvCxnSpPr>
          <p:nvPr/>
        </p:nvCxnSpPr>
        <p:spPr>
          <a:xfrm flipV="1">
            <a:off x="63627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5"/>
            <a:endCxn id="13" idx="1"/>
          </p:cNvCxnSpPr>
          <p:nvPr/>
        </p:nvCxnSpPr>
        <p:spPr>
          <a:xfrm>
            <a:off x="30553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5"/>
            <a:endCxn id="16" idx="1"/>
          </p:cNvCxnSpPr>
          <p:nvPr/>
        </p:nvCxnSpPr>
        <p:spPr>
          <a:xfrm>
            <a:off x="48841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5"/>
          </p:cNvCxnSpPr>
          <p:nvPr/>
        </p:nvCxnSpPr>
        <p:spPr>
          <a:xfrm>
            <a:off x="6712930" y="2826730"/>
            <a:ext cx="1197210" cy="816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48600" y="2930604"/>
            <a:ext cx="91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5" name="Oval Callout 4"/>
          <p:cNvSpPr/>
          <p:nvPr/>
        </p:nvSpPr>
        <p:spPr>
          <a:xfrm flipV="1">
            <a:off x="267644" y="3149526"/>
            <a:ext cx="1567543" cy="889073"/>
          </a:xfrm>
          <a:prstGeom prst="wedgeEllipseCallout">
            <a:avLst>
              <a:gd name="adj1" fmla="val -17361"/>
              <a:gd name="adj2" fmla="val 6494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0020" y="3252459"/>
            <a:ext cx="1454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Pay it forward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1414" y="126878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[Rees et al. 2009]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33338"/>
            <a:ext cx="8229600" cy="3957403"/>
          </a:xfrm>
        </p:spPr>
        <p:txBody>
          <a:bodyPr>
            <a:noAutofit/>
          </a:bodyPr>
          <a:lstStyle/>
          <a:p>
            <a:r>
              <a:rPr lang="en-US" sz="2400" dirty="0"/>
              <a:t>What is the “best” matching objective?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Maximize matches right now or over time?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Maximize transplants or matches?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Prioritization schemes (i.e. fairness)?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Modeling choices?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Incentives? Ethics? Legality?</a:t>
            </a:r>
            <a:endParaRPr lang="en-US" sz="2400" b="0" dirty="0"/>
          </a:p>
          <a:p>
            <a:r>
              <a:rPr lang="en-US" sz="2400" b="0" dirty="0"/>
              <a:t>Can we design a mechanism that </a:t>
            </a:r>
            <a:r>
              <a:rPr lang="en-US" sz="2400" dirty="0">
                <a:solidFill>
                  <a:schemeClr val="tx2"/>
                </a:solidFill>
              </a:rPr>
              <a:t>performs well in practice</a:t>
            </a:r>
            <a:r>
              <a:rPr lang="en-US" sz="2400" b="0" dirty="0"/>
              <a:t>, is </a:t>
            </a:r>
            <a:r>
              <a:rPr lang="en-US" sz="2400" dirty="0">
                <a:solidFill>
                  <a:schemeClr val="tx2"/>
                </a:solidFill>
              </a:rPr>
              <a:t>computationally tractable</a:t>
            </a:r>
            <a:r>
              <a:rPr lang="en-US" sz="2400" b="0" dirty="0"/>
              <a:t>, and is </a:t>
            </a:r>
            <a:r>
              <a:rPr lang="en-US" sz="2400" dirty="0">
                <a:solidFill>
                  <a:schemeClr val="tx2"/>
                </a:solidFill>
              </a:rPr>
              <a:t>understandable by humans</a:t>
            </a:r>
            <a:r>
              <a:rPr lang="en-US" sz="2400" b="0" dirty="0"/>
              <a:t>?</a:t>
            </a:r>
          </a:p>
          <a:p>
            <a:pPr lvl="1"/>
            <a:endParaRPr lang="en-US" sz="2400" dirty="0"/>
          </a:p>
        </p:txBody>
      </p:sp>
      <p:pic>
        <p:nvPicPr>
          <p:cNvPr id="7" name="Picture 6" descr="Screen Shot 2015-12-03 at 11.59.0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419" y="824846"/>
            <a:ext cx="3970291" cy="163242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31967" cy="672128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r>
              <a:rPr lang="en-US"/>
              <a:t>: Kidney </a:t>
            </a:r>
            <a:r>
              <a:rPr lang="en-US" dirty="0"/>
              <a:t>Exchange</a:t>
            </a:r>
          </a:p>
        </p:txBody>
      </p:sp>
      <p:pic>
        <p:nvPicPr>
          <p:cNvPr id="10" name="Picture 9" descr="question-marks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0957"/>
                    </a14:imgEffect>
                    <a14:imgEffect>
                      <a14:saturation sat="96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852">
            <a:off x="7001340" y="1251739"/>
            <a:ext cx="1265194" cy="10244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8502"/>
            <a:ext cx="9144001" cy="13256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Techniques we’ll use</a:t>
            </a:r>
            <a:br>
              <a:rPr lang="en-US" dirty="0"/>
            </a:b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(THIS + Next Two lectures will cover these, </a:t>
            </a:r>
            <a:br>
              <a:rPr lang="en-US" sz="22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In the context of Mechanism Design)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59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Combinatorial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Combinatorial optimization lets us select the </a:t>
            </a:r>
            <a:r>
              <a:rPr lang="en-US" dirty="0">
                <a:solidFill>
                  <a:schemeClr val="tx2"/>
                </a:solidFill>
              </a:rPr>
              <a:t>“best element”</a:t>
            </a:r>
            <a:r>
              <a:rPr lang="en-US" dirty="0"/>
              <a:t> from a set of elements.</a:t>
            </a:r>
          </a:p>
          <a:p>
            <a:r>
              <a:rPr lang="en-US" dirty="0"/>
              <a:t>Some </a:t>
            </a:r>
            <a:r>
              <a:rPr lang="en-US" dirty="0">
                <a:solidFill>
                  <a:schemeClr val="tx2"/>
                </a:solidFill>
              </a:rPr>
              <a:t>PTIME</a:t>
            </a:r>
            <a:r>
              <a:rPr lang="en-US" dirty="0"/>
              <a:t> problems: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forms of matching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2-player zero-sum Nash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Compact LPs</a:t>
            </a:r>
          </a:p>
          <a:p>
            <a:r>
              <a:rPr lang="en-US" dirty="0"/>
              <a:t>Some </a:t>
            </a:r>
            <a:r>
              <a:rPr lang="en-US" dirty="0">
                <a:solidFill>
                  <a:schemeClr val="tx2"/>
                </a:solidFill>
              </a:rPr>
              <a:t>PPAD-</a:t>
            </a:r>
            <a:r>
              <a:rPr lang="en-US" dirty="0"/>
              <a:t> or </a:t>
            </a:r>
            <a:r>
              <a:rPr lang="en-US" dirty="0">
                <a:solidFill>
                  <a:schemeClr val="tx2"/>
                </a:solidFill>
              </a:rPr>
              <a:t>NP-hard</a:t>
            </a:r>
            <a:r>
              <a:rPr lang="en-US" dirty="0"/>
              <a:t> problems: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More complex forms of matching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Many equilibrium computations</a:t>
            </a:r>
          </a:p>
          <a:p>
            <a:r>
              <a:rPr lang="en-US" dirty="0"/>
              <a:t>Some </a:t>
            </a:r>
            <a:r>
              <a:rPr lang="en-US" dirty="0">
                <a:solidFill>
                  <a:schemeClr val="tx2"/>
                </a:solidFill>
              </a:rPr>
              <a:t>&gt; NP-hard</a:t>
            </a:r>
            <a:r>
              <a:rPr lang="en-US" dirty="0"/>
              <a:t> problems: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Randomizing over a set of all feasible </a:t>
            </a:r>
            <a:r>
              <a:rPr lang="en-US" i="1" dirty="0"/>
              <a:t>X</a:t>
            </a:r>
            <a:r>
              <a:rPr lang="en-US" dirty="0"/>
              <a:t>, where all feasible </a:t>
            </a:r>
            <a:r>
              <a:rPr lang="en-US" i="1" dirty="0"/>
              <a:t>X</a:t>
            </a:r>
            <a:r>
              <a:rPr lang="en-US" dirty="0"/>
              <a:t> must be enumerated (#P-complete)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14930" cy="1371600"/>
          </a:xfrm>
        </p:spPr>
        <p:txBody>
          <a:bodyPr/>
          <a:lstStyle/>
          <a:p>
            <a:r>
              <a:rPr lang="en-US" dirty="0"/>
              <a:t>C.O. for Kidney Exchange:</a:t>
            </a:r>
            <a:br>
              <a:rPr lang="en-US" dirty="0"/>
            </a:br>
            <a:r>
              <a:rPr lang="en-US" dirty="0"/>
              <a:t>Refresher on Problem</a:t>
            </a:r>
          </a:p>
        </p:txBody>
      </p:sp>
      <p:pic>
        <p:nvPicPr>
          <p:cNvPr id="5" name="Picture 4" descr="Screen Shot 2015-12-03 at 11.59.0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09612"/>
            <a:ext cx="8027524" cy="330058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8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63543" cy="1371600"/>
          </a:xfrm>
        </p:spPr>
        <p:txBody>
          <a:bodyPr/>
          <a:lstStyle/>
          <a:p>
            <a:r>
              <a:rPr lang="en-US" dirty="0"/>
              <a:t>C.O. for Kidney Exchange:</a:t>
            </a:r>
            <a:br>
              <a:rPr lang="en-US" dirty="0"/>
            </a:br>
            <a:r>
              <a:rPr lang="en-US" dirty="0"/>
              <a:t>The 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4487"/>
            <a:ext cx="8229600" cy="4876800"/>
          </a:xfrm>
        </p:spPr>
        <p:txBody>
          <a:bodyPr>
            <a:normAutofit/>
          </a:bodyPr>
          <a:lstStyle/>
          <a:p>
            <a:r>
              <a:rPr lang="en-US" b="0" dirty="0"/>
              <a:t>Binary variable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dirty="0"/>
              <a:t> for each edge from </a:t>
            </a:r>
            <a:r>
              <a:rPr lang="en-US" b="0" i="1" dirty="0" err="1"/>
              <a:t>i</a:t>
            </a:r>
            <a:r>
              <a:rPr lang="en-US" b="0" dirty="0"/>
              <a:t> to </a:t>
            </a:r>
            <a:r>
              <a:rPr lang="en-US" b="0" i="1" dirty="0"/>
              <a:t>j</a:t>
            </a:r>
          </a:p>
          <a:p>
            <a:pPr marL="0" indent="0">
              <a:buNone/>
            </a:pPr>
            <a:r>
              <a:rPr lang="en-US" b="1" dirty="0"/>
              <a:t>Maximize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</a:t>
            </a:r>
            <a:r>
              <a:rPr lang="en-US" b="0" dirty="0" err="1"/>
              <a:t>Σ</a:t>
            </a:r>
            <a:r>
              <a:rPr lang="en-US" b="0" dirty="0"/>
              <a:t> </a:t>
            </a:r>
            <a:r>
              <a:rPr lang="en-US" b="0" dirty="0" err="1"/>
              <a:t>w</a:t>
            </a:r>
            <a:r>
              <a:rPr lang="en-US" b="0" baseline="-25000" dirty="0" err="1"/>
              <a:t>ij</a:t>
            </a:r>
            <a:r>
              <a:rPr lang="en-US" b="0" baseline="-2500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endParaRPr lang="en-US" b="0" i="1" baseline="-25000" dirty="0"/>
          </a:p>
          <a:p>
            <a:pPr marL="0" indent="0">
              <a:buNone/>
            </a:pPr>
            <a:r>
              <a:rPr lang="en-US" b="1" dirty="0"/>
              <a:t>Subject to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= 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ji</a:t>
            </a:r>
            <a:r>
              <a:rPr lang="en-US" b="0" i="1" dirty="0"/>
              <a:t>			</a:t>
            </a:r>
            <a:r>
              <a:rPr lang="en-US" b="0" dirty="0"/>
              <a:t>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</a:t>
            </a:r>
            <a:r>
              <a:rPr lang="en-US" b="0" dirty="0"/>
              <a:t>≤ 1				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/>
              <a:t>Σ</a:t>
            </a:r>
            <a:r>
              <a:rPr lang="en-US" b="0" baseline="-25000" dirty="0"/>
              <a:t>1≤k≤L </a:t>
            </a:r>
            <a:r>
              <a:rPr lang="en-US" b="0" dirty="0"/>
              <a:t>x</a:t>
            </a:r>
            <a:r>
              <a:rPr lang="en-US" b="0" baseline="-25000" dirty="0"/>
              <a:t>i(k)</a:t>
            </a:r>
            <a:r>
              <a:rPr lang="en-US" b="0" baseline="-25000" dirty="0" err="1"/>
              <a:t>i</a:t>
            </a:r>
            <a:r>
              <a:rPr lang="en-US" b="0" baseline="-25000" dirty="0"/>
              <a:t>(k+1)</a:t>
            </a:r>
            <a:r>
              <a:rPr lang="en-US" b="0" dirty="0"/>
              <a:t> ≤ L-1		for paths </a:t>
            </a:r>
            <a:r>
              <a:rPr lang="en-US" b="0" dirty="0" err="1"/>
              <a:t>i</a:t>
            </a:r>
            <a:r>
              <a:rPr lang="en-US" b="0" dirty="0"/>
              <a:t>(1)…</a:t>
            </a:r>
            <a:r>
              <a:rPr lang="en-US" b="0" dirty="0" err="1"/>
              <a:t>i</a:t>
            </a:r>
            <a:r>
              <a:rPr lang="en-US" b="0" dirty="0"/>
              <a:t>(L+1)</a:t>
            </a:r>
          </a:p>
          <a:p>
            <a:pPr marL="0" indent="0">
              <a:buNone/>
            </a:pPr>
            <a:r>
              <a:rPr lang="en-US" b="0" i="1" dirty="0"/>
              <a:t>	 </a:t>
            </a:r>
            <a:r>
              <a:rPr lang="en-US" sz="2000" b="0" i="1" dirty="0"/>
              <a:t>(</a:t>
            </a:r>
            <a:r>
              <a:rPr lang="en-US" sz="1600" b="0" i="1" dirty="0"/>
              <a:t>no path of length L that doesn’t end where it started – cycle cap)</a:t>
            </a:r>
            <a:endParaRPr lang="en-US" b="0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89564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[Abraham et al. 2007]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19200" y="3042919"/>
            <a:ext cx="4713515" cy="1376682"/>
            <a:chOff x="1219200" y="3042919"/>
            <a:chExt cx="4713515" cy="1376682"/>
          </a:xfrm>
        </p:grpSpPr>
        <p:sp>
          <p:nvSpPr>
            <p:cNvPr id="12" name="Oval 11"/>
            <p:cNvSpPr/>
            <p:nvPr/>
          </p:nvSpPr>
          <p:spPr>
            <a:xfrm>
              <a:off x="1219200" y="3853543"/>
              <a:ext cx="1719943" cy="56605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2253343" y="3287486"/>
              <a:ext cx="1915886" cy="566057"/>
            </a:xfrm>
            <a:prstGeom prst="line">
              <a:avLst/>
            </a:prstGeom>
            <a:ln w="28575">
              <a:solidFill>
                <a:schemeClr val="tx2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169229" y="3042919"/>
              <a:ext cx="176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2"/>
                  </a:solidFill>
                </a:rPr>
                <a:t>Flow constraint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5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9902"/>
            <a:ext cx="7620000" cy="3611049"/>
          </a:xfrm>
        </p:spPr>
        <p:txBody>
          <a:bodyPr>
            <a:normAutofit/>
          </a:bodyPr>
          <a:lstStyle/>
          <a:p>
            <a:r>
              <a:rPr lang="en-US" sz="2400" b="0" dirty="0"/>
              <a:t>Binary variable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dirty="0"/>
              <a:t> for each feasible cycle or chain </a:t>
            </a:r>
            <a:r>
              <a:rPr lang="en-US" sz="2400" b="0" i="1" dirty="0"/>
              <a:t>c</a:t>
            </a:r>
          </a:p>
          <a:p>
            <a:pPr marL="0" indent="0">
              <a:buNone/>
            </a:pPr>
            <a:r>
              <a:rPr lang="en-US" sz="2400" dirty="0"/>
              <a:t>Maximize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i="1" dirty="0"/>
              <a:t>u</a:t>
            </a:r>
            <a:r>
              <a:rPr lang="en-US" sz="2400" b="0" dirty="0"/>
              <a:t>(</a:t>
            </a:r>
            <a:r>
              <a:rPr lang="en-US" sz="2400" b="0" i="1" dirty="0"/>
              <a:t>M</a:t>
            </a:r>
            <a:r>
              <a:rPr lang="en-US" sz="2400" b="0" dirty="0"/>
              <a:t>) = </a:t>
            </a:r>
            <a:r>
              <a:rPr lang="en-US" sz="2400" b="0" dirty="0" err="1"/>
              <a:t>Σ</a:t>
            </a:r>
            <a:r>
              <a:rPr lang="en-US" sz="2400" b="0" dirty="0"/>
              <a:t> </a:t>
            </a:r>
            <a:r>
              <a:rPr lang="en-US" sz="2400" b="0" i="1" dirty="0" err="1"/>
              <a:t>w</a:t>
            </a:r>
            <a:r>
              <a:rPr lang="en-US" sz="2400" b="0" i="1" baseline="-25000" dirty="0" err="1"/>
              <a:t>c</a:t>
            </a:r>
            <a:r>
              <a:rPr lang="en-US" sz="2400" b="0" i="1" baseline="-2500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</a:p>
          <a:p>
            <a:pPr marL="0" indent="0">
              <a:buNone/>
            </a:pPr>
            <a:r>
              <a:rPr lang="en-US" sz="2400" dirty="0"/>
              <a:t>Subject to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dirty="0" err="1"/>
              <a:t>Σ</a:t>
            </a:r>
            <a:r>
              <a:rPr lang="en-US" sz="2400" b="0" i="1" baseline="-25000" dirty="0" err="1"/>
              <a:t>c</a:t>
            </a:r>
            <a:r>
              <a:rPr lang="en-US" sz="2400" b="0" baseline="-25000" dirty="0"/>
              <a:t> : </a:t>
            </a:r>
            <a:r>
              <a:rPr lang="en-US" sz="2400" b="0" i="1" baseline="-25000" dirty="0" err="1"/>
              <a:t>i</a:t>
            </a:r>
            <a:r>
              <a:rPr lang="en-US" sz="2400" b="0" baseline="-25000" dirty="0"/>
              <a:t> in </a:t>
            </a:r>
            <a:r>
              <a:rPr lang="en-US" sz="2400" b="0" i="1" baseline="-25000" dirty="0"/>
              <a:t>c</a:t>
            </a:r>
            <a:r>
              <a:rPr lang="en-US" sz="2400" b="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i="1" dirty="0"/>
              <a:t> </a:t>
            </a:r>
            <a:r>
              <a:rPr lang="en-US" sz="2400" b="0" dirty="0"/>
              <a:t>≤ 1	for each vertex </a:t>
            </a:r>
            <a:r>
              <a:rPr lang="en-US" sz="2400" b="0" i="1" dirty="0" err="1"/>
              <a:t>i</a:t>
            </a:r>
            <a:endParaRPr lang="en-US" sz="2400" b="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486403" y="1355841"/>
            <a:ext cx="187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[Roth et al. 2004, 2005,</a:t>
            </a:r>
          </a:p>
          <a:p>
            <a:r>
              <a:rPr lang="en-US" sz="1200" dirty="0"/>
              <a:t> Abraham et al. 2007]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72400" cy="1371600"/>
          </a:xfrm>
        </p:spPr>
        <p:txBody>
          <a:bodyPr>
            <a:normAutofit/>
          </a:bodyPr>
          <a:lstStyle/>
          <a:p>
            <a:r>
              <a:rPr lang="en-US" dirty="0"/>
              <a:t>C.O. For Kidney Exchange:</a:t>
            </a:r>
            <a:br>
              <a:rPr lang="en-US" dirty="0"/>
            </a:br>
            <a:r>
              <a:rPr lang="en-US" dirty="0"/>
              <a:t>The Cycle Formulation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8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33764" cy="1371600"/>
          </a:xfrm>
        </p:spPr>
        <p:txBody>
          <a:bodyPr>
            <a:normAutofit/>
          </a:bodyPr>
          <a:lstStyle/>
          <a:p>
            <a:r>
              <a:rPr lang="en-US" dirty="0"/>
              <a:t>C.O. For Kidney Exchange: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Tradeoffs in number of variables, constraints</a:t>
            </a:r>
          </a:p>
          <a:p>
            <a:pPr lvl="1"/>
            <a:r>
              <a:rPr lang="en-US" dirty="0"/>
              <a:t>IP #1: </a:t>
            </a:r>
            <a:r>
              <a:rPr lang="en-US" i="1" dirty="0">
                <a:solidFill>
                  <a:schemeClr val="tx2"/>
                </a:solidFill>
              </a:rPr>
              <a:t>O</a:t>
            </a:r>
            <a:r>
              <a:rPr lang="en-US" dirty="0">
                <a:solidFill>
                  <a:schemeClr val="tx2"/>
                </a:solidFill>
              </a:rPr>
              <a:t>(|</a:t>
            </a:r>
            <a:r>
              <a:rPr lang="en-US" i="1" dirty="0">
                <a:solidFill>
                  <a:schemeClr val="tx2"/>
                </a:solidFill>
              </a:rPr>
              <a:t>E</a:t>
            </a:r>
            <a:r>
              <a:rPr lang="en-US" dirty="0">
                <a:solidFill>
                  <a:schemeClr val="tx2"/>
                </a:solidFill>
              </a:rPr>
              <a:t>|</a:t>
            </a:r>
            <a:r>
              <a:rPr lang="en-US" i="1" baseline="30000" dirty="0">
                <a:solidFill>
                  <a:schemeClr val="tx2"/>
                </a:solidFill>
              </a:rPr>
              <a:t>L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constraints vs. </a:t>
            </a:r>
            <a:r>
              <a:rPr lang="en-US" i="1" dirty="0">
                <a:solidFill>
                  <a:schemeClr val="accent3"/>
                </a:solidFill>
              </a:rPr>
              <a:t>O</a:t>
            </a:r>
            <a:r>
              <a:rPr lang="en-US" dirty="0">
                <a:solidFill>
                  <a:schemeClr val="accent3"/>
                </a:solidFill>
              </a:rPr>
              <a:t>(|</a:t>
            </a:r>
            <a:r>
              <a:rPr lang="en-US" i="1" dirty="0">
                <a:solidFill>
                  <a:schemeClr val="accent3"/>
                </a:solidFill>
              </a:rPr>
              <a:t>V</a:t>
            </a:r>
            <a:r>
              <a:rPr lang="en-US" dirty="0">
                <a:solidFill>
                  <a:schemeClr val="accent3"/>
                </a:solidFill>
              </a:rPr>
              <a:t>|)</a:t>
            </a:r>
            <a:r>
              <a:rPr lang="en-US" dirty="0"/>
              <a:t> for IP #2</a:t>
            </a:r>
          </a:p>
          <a:p>
            <a:pPr lvl="1"/>
            <a:r>
              <a:rPr lang="en-US" dirty="0"/>
              <a:t>IP #1: </a:t>
            </a:r>
            <a:r>
              <a:rPr lang="en-US" i="1" dirty="0">
                <a:solidFill>
                  <a:schemeClr val="accent3"/>
                </a:solidFill>
              </a:rPr>
              <a:t>O</a:t>
            </a:r>
            <a:r>
              <a:rPr lang="en-US" dirty="0">
                <a:solidFill>
                  <a:schemeClr val="accent3"/>
                </a:solidFill>
              </a:rPr>
              <a:t>(|</a:t>
            </a:r>
            <a:r>
              <a:rPr lang="en-US" i="1" dirty="0">
                <a:solidFill>
                  <a:schemeClr val="accent3"/>
                </a:solidFill>
              </a:rPr>
              <a:t>V</a:t>
            </a:r>
            <a:r>
              <a:rPr lang="en-US" dirty="0">
                <a:solidFill>
                  <a:schemeClr val="accent3"/>
                </a:solidFill>
              </a:rPr>
              <a:t>|</a:t>
            </a:r>
            <a:r>
              <a:rPr lang="en-US" i="1" baseline="30000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accent3"/>
                </a:solidFill>
              </a:rPr>
              <a:t>)</a:t>
            </a:r>
            <a:r>
              <a:rPr lang="en-US" dirty="0"/>
              <a:t> variables vs. </a:t>
            </a:r>
            <a:r>
              <a:rPr lang="en-US" i="1" dirty="0">
                <a:solidFill>
                  <a:schemeClr val="tx2"/>
                </a:solidFill>
              </a:rPr>
              <a:t>O</a:t>
            </a:r>
            <a:r>
              <a:rPr lang="en-US" dirty="0">
                <a:solidFill>
                  <a:schemeClr val="tx2"/>
                </a:solidFill>
              </a:rPr>
              <a:t>(|</a:t>
            </a:r>
            <a:r>
              <a:rPr lang="en-US" i="1" dirty="0">
                <a:solidFill>
                  <a:schemeClr val="tx2"/>
                </a:solidFill>
              </a:rPr>
              <a:t>V</a:t>
            </a:r>
            <a:r>
              <a:rPr lang="en-US" dirty="0">
                <a:solidFill>
                  <a:schemeClr val="tx2"/>
                </a:solidFill>
              </a:rPr>
              <a:t>|</a:t>
            </a:r>
            <a:r>
              <a:rPr lang="en-US" i="1" baseline="30000" dirty="0">
                <a:solidFill>
                  <a:schemeClr val="tx2"/>
                </a:solidFill>
              </a:rPr>
              <a:t>L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for IP #2</a:t>
            </a:r>
          </a:p>
          <a:p>
            <a:r>
              <a:rPr lang="en-US" dirty="0"/>
              <a:t>IP #2’s relaxation is weakly tighter than #1’s.  Quick intuition in one direction: </a:t>
            </a:r>
          </a:p>
          <a:p>
            <a:pPr lvl="1"/>
            <a:r>
              <a:rPr lang="en-US" dirty="0"/>
              <a:t>Take a length L+1 cycle.  #2’s LP relaxation is 0.</a:t>
            </a:r>
          </a:p>
          <a:p>
            <a:pPr lvl="1"/>
            <a:r>
              <a:rPr lang="en-US" dirty="0"/>
              <a:t>#1’s LP relaxation is (</a:t>
            </a:r>
            <a:r>
              <a:rPr lang="en-US" i="1" dirty="0"/>
              <a:t>L</a:t>
            </a:r>
            <a:r>
              <a:rPr lang="en-US" dirty="0"/>
              <a:t>+1)/2   – with ½ on each edge</a:t>
            </a:r>
          </a:p>
          <a:p>
            <a:r>
              <a:rPr lang="en-US" dirty="0"/>
              <a:t>Recent work focuses on balancing tight LP relaxations and model size </a:t>
            </a:r>
            <a:r>
              <a:rPr lang="en-US" sz="1400" b="0" dirty="0"/>
              <a:t>[</a:t>
            </a:r>
            <a:r>
              <a:rPr lang="en-US" sz="1400" b="0" dirty="0" err="1"/>
              <a:t>Constantino</a:t>
            </a:r>
            <a:r>
              <a:rPr lang="en-US" sz="1400" b="0" dirty="0"/>
              <a:t> et al. 2013, </a:t>
            </a:r>
            <a:r>
              <a:rPr lang="en-US" sz="1400" b="0" dirty="0" err="1"/>
              <a:t>Glorie</a:t>
            </a:r>
            <a:r>
              <a:rPr lang="en-US" sz="1400" b="0" dirty="0"/>
              <a:t> et al. 2014, </a:t>
            </a:r>
            <a:r>
              <a:rPr lang="en-US" sz="1400" b="0" dirty="0" err="1"/>
              <a:t>Klimentova</a:t>
            </a:r>
            <a:r>
              <a:rPr lang="en-US" sz="1400" b="0" dirty="0"/>
              <a:t> et al. 2014, </a:t>
            </a:r>
            <a:r>
              <a:rPr lang="en-US" sz="1400" b="0" dirty="0" err="1"/>
              <a:t>Alvelos</a:t>
            </a:r>
            <a:r>
              <a:rPr lang="en-US" sz="1400" b="0" dirty="0"/>
              <a:t> et al. 2015, Anderson et al. 2015, </a:t>
            </a:r>
            <a:r>
              <a:rPr lang="en-US" sz="1400" b="0" dirty="0" err="1"/>
              <a:t>Mak-Hau</a:t>
            </a:r>
            <a:r>
              <a:rPr lang="en-US" sz="1400" b="0" dirty="0"/>
              <a:t> 2015, </a:t>
            </a:r>
            <a:r>
              <a:rPr lang="en-US" sz="1400" b="0" dirty="0" err="1"/>
              <a:t>Manlove&amp;O’Malley</a:t>
            </a:r>
            <a:r>
              <a:rPr lang="en-US" sz="1400" b="0" dirty="0"/>
              <a:t> 2015, </a:t>
            </a:r>
            <a:r>
              <a:rPr lang="en-US" sz="1400" b="0" dirty="0" err="1"/>
              <a:t>Plaut</a:t>
            </a:r>
            <a:r>
              <a:rPr lang="en-US" sz="1400" b="0" dirty="0"/>
              <a:t> et al. 2016, </a:t>
            </a:r>
            <a:r>
              <a:rPr lang="is-IS" sz="1400" b="0" dirty="0"/>
              <a:t>…]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We will discuss (~about a month, possibly with Duncan) new compact formulations, some with tightest relaxations known, all amenable to failure-aware matching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0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Theory &amp; Mechanism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assume participants in our mechanisms 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Selfish utility maximizers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Rational (typically – sometimes relaxed)</a:t>
            </a:r>
          </a:p>
          <a:p>
            <a:r>
              <a:rPr lang="en-US" dirty="0"/>
              <a:t>Game theory &amp; M.D. give us the language to describe desirable properties of mechanisms: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Incentive compatibility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Individual rationality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Efficiency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934" y="4452294"/>
            <a:ext cx="4939770" cy="190215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6509-4227-7243-B303-A711B711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F463C-2AD0-454A-838B-722915DCF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who is registered for the course should have received an invitation to the CMSC828M Slack channel</a:t>
            </a:r>
          </a:p>
          <a:p>
            <a:r>
              <a:rPr lang="en-US" dirty="0"/>
              <a:t>If you did not: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Check an email you don’t normally check; 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https://join.slack.com/t/cmsc828m/signup</a:t>
            </a:r>
            <a:endParaRPr lang="en-US" b="0" dirty="0"/>
          </a:p>
          <a:p>
            <a:r>
              <a:rPr lang="en-US" dirty="0"/>
              <a:t>Should auto-join if you have a @</a:t>
            </a:r>
            <a:r>
              <a:rPr lang="en-US" dirty="0" err="1"/>
              <a:t>cs.umd.edu</a:t>
            </a:r>
            <a:r>
              <a:rPr lang="en-US" dirty="0"/>
              <a:t> email (feel free to add your friends outside of the course!)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44524-97DC-CC4F-818C-7EE3B250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Predicting supply and demand</a:t>
            </a:r>
          </a:p>
          <a:p>
            <a:r>
              <a:rPr lang="en-US" dirty="0"/>
              <a:t>Computing optimal matching/allocation policies: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MDPs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POMDPs, if you’re feeling brave/masochistic</a:t>
            </a:r>
          </a:p>
          <a:p>
            <a:endParaRPr lang="en-US" dirty="0"/>
          </a:p>
          <a:p>
            <a:r>
              <a:rPr lang="en-US" dirty="0"/>
              <a:t>Aside: recent work looks at fairness and discrimination in machine learning – could be an interesting project.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“</a:t>
            </a:r>
            <a:r>
              <a:rPr lang="is-IS" dirty="0"/>
              <a:t>… </a:t>
            </a:r>
            <a:r>
              <a:rPr lang="en-US" b="0" dirty="0"/>
              <a:t>when a search was performed on a name that was “racially associated” with the black community, the results were much more likely to be accompanied by an ad suggesting that the person had a criminal record—regardless of whether or not they did.”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269" y="5600700"/>
            <a:ext cx="74295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Random Graph Theory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78" y="1633279"/>
            <a:ext cx="4381443" cy="4373563"/>
          </a:xfrm>
        </p:spPr>
      </p:pic>
      <p:sp>
        <p:nvSpPr>
          <p:cNvPr id="3" name="TextBox 2"/>
          <p:cNvSpPr txBox="1"/>
          <p:nvPr/>
        </p:nvSpPr>
        <p:spPr>
          <a:xfrm>
            <a:off x="2076478" y="5985577"/>
            <a:ext cx="4381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(Might cover a bit in the matching and barter exchange lectures; talk to me.)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94714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strike="sngStrike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  <a:r>
              <a:rPr lang="en-US" dirty="0"/>
              <a:t> This class:</a:t>
            </a:r>
            <a:br>
              <a:rPr lang="en-US" dirty="0"/>
            </a:br>
            <a:r>
              <a:rPr lang="en-US" dirty="0"/>
              <a:t>Game Theory Primer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07126"/>
            <a:ext cx="870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Thanks to: AGT book, Blum (AB), </a:t>
            </a:r>
            <a:r>
              <a:rPr lang="en-US" sz="1600" dirty="0" err="1"/>
              <a:t>Conitzer</a:t>
            </a:r>
            <a:r>
              <a:rPr lang="en-US" sz="1600" dirty="0"/>
              <a:t> (VC), </a:t>
            </a:r>
            <a:r>
              <a:rPr lang="en-US" sz="1600" dirty="0" err="1"/>
              <a:t>Sandholm</a:t>
            </a:r>
            <a:r>
              <a:rPr lang="en-US" sz="1600" dirty="0"/>
              <a:t> (TS), </a:t>
            </a:r>
            <a:r>
              <a:rPr lang="en-US" sz="1600" dirty="0" err="1"/>
              <a:t>Osborne&amp;Rubinstein</a:t>
            </a:r>
            <a:r>
              <a:rPr lang="en-US" sz="1600" dirty="0"/>
              <a:t> (OR)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62037" cy="1371600"/>
          </a:xfrm>
        </p:spPr>
        <p:txBody>
          <a:bodyPr/>
          <a:lstStyle/>
          <a:p>
            <a:r>
              <a:rPr lang="en-US" dirty="0"/>
              <a:t>What is game theory?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7620000" cy="47757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</a:t>
            </a:r>
            <a:r>
              <a:rPr lang="is-IS" dirty="0"/>
              <a:t>… </a:t>
            </a:r>
            <a:r>
              <a:rPr lang="en-US" dirty="0"/>
              <a:t>the study of mathematical models of conflict and cooperation between intelligent rational decision-makers.”</a:t>
            </a:r>
          </a:p>
          <a:p>
            <a:endParaRPr lang="en-US" dirty="0"/>
          </a:p>
          <a:p>
            <a:r>
              <a:rPr lang="en-US" dirty="0"/>
              <a:t>“Intelligent rational decision-makers” = </a:t>
            </a:r>
            <a:r>
              <a:rPr lang="en-US" dirty="0">
                <a:solidFill>
                  <a:schemeClr val="tx2"/>
                </a:solidFill>
              </a:rPr>
              <a:t>agents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individual preferences specified by </a:t>
            </a:r>
            <a:r>
              <a:rPr lang="en-US" b="0" dirty="0">
                <a:solidFill>
                  <a:schemeClr val="tx2"/>
                </a:solidFill>
              </a:rPr>
              <a:t>utility functions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 take different </a:t>
            </a:r>
            <a:r>
              <a:rPr lang="en-US" b="0" dirty="0">
                <a:solidFill>
                  <a:schemeClr val="tx2"/>
                </a:solidFill>
              </a:rPr>
              <a:t>actions</a:t>
            </a:r>
            <a:r>
              <a:rPr lang="en-US" b="0" dirty="0"/>
              <a:t> (or randomize over them)</a:t>
            </a:r>
          </a:p>
          <a:p>
            <a:endParaRPr lang="en-US" b="0" dirty="0"/>
          </a:p>
          <a:p>
            <a:r>
              <a:rPr lang="en-US" b="0" dirty="0"/>
              <a:t>Utility of agents usually, but not always, depends on the </a:t>
            </a:r>
            <a:br>
              <a:rPr lang="en-US" b="0" dirty="0"/>
            </a:br>
            <a:r>
              <a:rPr lang="en-US" b="0" dirty="0"/>
              <a:t>actions of other agents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What’s best for me is a function of what’s best for you </a:t>
            </a:r>
            <a:r>
              <a:rPr lang="is-IS" b="0" dirty="0"/>
              <a:t>…</a:t>
            </a:r>
            <a:endParaRPr lang="en-US" b="0" dirty="0"/>
          </a:p>
          <a:p>
            <a:pPr marL="800100" lvl="1" indent="-342900">
              <a:buFont typeface="Arial" charset="0"/>
              <a:buChar char="•"/>
            </a:pPr>
            <a:r>
              <a:rPr lang="is-IS" dirty="0"/>
              <a:t>… which is a function of what’s best for me ...</a:t>
            </a:r>
          </a:p>
          <a:p>
            <a:pPr marL="1485900" lvl="2" indent="-342900">
              <a:buFont typeface="Arial" charset="0"/>
              <a:buChar char="•"/>
            </a:pPr>
            <a:r>
              <a:rPr lang="is-IS" dirty="0"/>
              <a:t>... </a:t>
            </a:r>
            <a:r>
              <a:rPr lang="en-US" dirty="0"/>
              <a:t>w</a:t>
            </a:r>
            <a:r>
              <a:rPr lang="is-IS" dirty="0"/>
              <a:t>hich is a function of what’s best for you ...</a:t>
            </a:r>
          </a:p>
          <a:p>
            <a:pPr marL="1943100" lvl="3" indent="-342900">
              <a:buFont typeface="Arial" charset="0"/>
              <a:buChar char="•"/>
            </a:pPr>
            <a:r>
              <a:rPr lang="is-IS" dirty="0"/>
              <a:t>... </a:t>
            </a:r>
            <a:r>
              <a:rPr lang="en-US" dirty="0"/>
              <a:t>which is </a:t>
            </a:r>
            <a:r>
              <a:rPr lang="is-IS" dirty="0"/>
              <a:t>…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035" y="1646275"/>
            <a:ext cx="907640" cy="828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760" y="3801665"/>
            <a:ext cx="1710070" cy="316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101" y="6047830"/>
            <a:ext cx="730104" cy="73010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760" y="4143852"/>
            <a:ext cx="1710070" cy="27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“Utility” </a:t>
            </a:r>
            <a:r>
              <a:rPr lang="is-IS" dirty="0"/>
              <a:t>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“ … </a:t>
            </a:r>
            <a:r>
              <a:rPr lang="en-US" dirty="0">
                <a:solidFill>
                  <a:schemeClr val="tx2"/>
                </a:solidFill>
              </a:rPr>
              <a:t>utility</a:t>
            </a:r>
            <a:r>
              <a:rPr lang="en-US" dirty="0"/>
              <a:t> is a measure of preferences over some set of goods and services.”</a:t>
            </a:r>
          </a:p>
          <a:p>
            <a:r>
              <a:rPr lang="en-US" dirty="0"/>
              <a:t>Formally: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Let </a:t>
            </a:r>
            <a:r>
              <a:rPr lang="en-US" b="0" i="1" dirty="0"/>
              <a:t>O</a:t>
            </a:r>
            <a:r>
              <a:rPr lang="en-US" b="0" dirty="0"/>
              <a:t> be the set of outcomes</a:t>
            </a:r>
            <a:br>
              <a:rPr lang="en-US" b="0" dirty="0"/>
            </a:br>
            <a:r>
              <a:rPr lang="en-US" b="0" dirty="0"/>
              <a:t>	(e.g., </a:t>
            </a:r>
            <a:r>
              <a:rPr lang="en-US" b="0" i="1" dirty="0"/>
              <a:t>O</a:t>
            </a:r>
            <a:r>
              <a:rPr lang="en-US" b="0" dirty="0"/>
              <a:t> = {{</a:t>
            </a:r>
            <a:r>
              <a:rPr lang="en-US" b="0" dirty="0" err="1"/>
              <a:t>apple,orange</a:t>
            </a:r>
            <a:r>
              <a:rPr lang="en-US" b="0" dirty="0"/>
              <a:t>}, {apple}, {orange}, { }})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</a:t>
            </a:r>
            <a:r>
              <a:rPr lang="en-US" b="0" dirty="0">
                <a:solidFill>
                  <a:schemeClr val="tx2"/>
                </a:solidFill>
              </a:rPr>
              <a:t>utility function</a:t>
            </a:r>
            <a:r>
              <a:rPr lang="en-US" b="0" dirty="0"/>
              <a:t> </a:t>
            </a:r>
            <a:r>
              <a:rPr lang="en-US" b="0" i="1" dirty="0"/>
              <a:t>u</a:t>
            </a:r>
            <a:r>
              <a:rPr lang="en-US" b="0" dirty="0"/>
              <a:t> : </a:t>
            </a:r>
            <a:r>
              <a:rPr lang="en-US" b="0" i="1" dirty="0"/>
              <a:t>O</a:t>
            </a:r>
            <a:r>
              <a:rPr lang="en-US" b="0" dirty="0"/>
              <a:t> </a:t>
            </a:r>
            <a:r>
              <a:rPr lang="en-US" b="0" dirty="0">
                <a:sym typeface="Wingdings"/>
              </a:rPr>
              <a:t> </a:t>
            </a:r>
            <a:r>
              <a:rPr lang="en-US" altLang="en-US" b="0" dirty="0">
                <a:sym typeface="Symbol" charset="2"/>
              </a:rPr>
              <a:t> ranks outcomes, and represents a preference relation </a:t>
            </a:r>
            <a:r>
              <a:rPr lang="en-US" altLang="en-US" b="0" u="sng" dirty="0">
                <a:latin typeface="MT Extra" charset="2"/>
              </a:rPr>
              <a:t>p</a:t>
            </a:r>
            <a:r>
              <a:rPr lang="en-US" altLang="en-US" b="0" dirty="0">
                <a:sym typeface="Symbol" charset="2"/>
              </a:rPr>
              <a:t> over the set of outcomes </a:t>
            </a:r>
            <a:r>
              <a:rPr lang="en-US" altLang="en-US" b="0" i="1" dirty="0">
                <a:sym typeface="Symbol" charset="2"/>
              </a:rPr>
              <a:t>O</a:t>
            </a:r>
          </a:p>
          <a:p>
            <a:r>
              <a:rPr lang="en-US" altLang="en-US" dirty="0">
                <a:sym typeface="Symbol" charset="2"/>
              </a:rPr>
              <a:t>Example: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i="1" dirty="0">
                <a:sym typeface="Symbol" charset="2"/>
              </a:rPr>
              <a:t>u</a:t>
            </a:r>
            <a:r>
              <a:rPr lang="en-US" altLang="en-US" b="0" dirty="0">
                <a:sym typeface="Symbol" charset="2"/>
              </a:rPr>
              <a:t>({</a:t>
            </a:r>
            <a:r>
              <a:rPr lang="en-US" altLang="en-US" b="0" dirty="0" err="1">
                <a:sym typeface="Symbol" charset="2"/>
              </a:rPr>
              <a:t>apple,orange</a:t>
            </a:r>
            <a:r>
              <a:rPr lang="en-US" altLang="en-US" b="0" dirty="0">
                <a:sym typeface="Symbol" charset="2"/>
              </a:rPr>
              <a:t>}) = 5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i="1" dirty="0">
                <a:sym typeface="Symbol" charset="2"/>
              </a:rPr>
              <a:t>u</a:t>
            </a:r>
            <a:r>
              <a:rPr lang="en-US" altLang="en-US" b="0" dirty="0">
                <a:sym typeface="Symbol" charset="2"/>
              </a:rPr>
              <a:t>({apple}) = </a:t>
            </a:r>
            <a:r>
              <a:rPr lang="en-US" altLang="en-US" b="0" i="1" dirty="0">
                <a:sym typeface="Symbol" charset="2"/>
              </a:rPr>
              <a:t>u</a:t>
            </a:r>
            <a:r>
              <a:rPr lang="en-US" altLang="en-US" b="0" dirty="0">
                <a:sym typeface="Symbol" charset="2"/>
              </a:rPr>
              <a:t>({orange}) = 3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i="1" dirty="0">
                <a:sym typeface="Symbol" charset="2"/>
              </a:rPr>
              <a:t>u</a:t>
            </a:r>
            <a:r>
              <a:rPr lang="en-US" altLang="en-US" b="0" dirty="0">
                <a:sym typeface="Symbol" charset="2"/>
              </a:rPr>
              <a:t>({ }) = 0     </a:t>
            </a:r>
            <a:r>
              <a:rPr lang="en-US" altLang="en-US" b="0" dirty="0">
                <a:sym typeface="Wingdings"/>
              </a:rPr>
              <a:t>     { } </a:t>
            </a:r>
            <a:r>
              <a:rPr lang="en-US" altLang="en-US" b="0" dirty="0">
                <a:latin typeface="MT Extra" charset="2"/>
              </a:rPr>
              <a:t>p </a:t>
            </a:r>
            <a:r>
              <a:rPr lang="en-US" altLang="en-US" b="0" dirty="0">
                <a:sym typeface="Wingdings"/>
              </a:rPr>
              <a:t>{apple} </a:t>
            </a:r>
            <a:r>
              <a:rPr lang="en-US" altLang="en-US" b="0" u="sng" dirty="0">
                <a:latin typeface="MT Extra" charset="2"/>
              </a:rPr>
              <a:t>p</a:t>
            </a:r>
            <a:r>
              <a:rPr lang="en-US" altLang="en-US" b="0" dirty="0">
                <a:latin typeface="MT Extra" charset="2"/>
              </a:rPr>
              <a:t> </a:t>
            </a:r>
            <a:r>
              <a:rPr lang="en-US" altLang="en-US" b="0" dirty="0">
                <a:sym typeface="Wingdings"/>
              </a:rPr>
              <a:t>{orange} </a:t>
            </a:r>
            <a:r>
              <a:rPr lang="en-US" altLang="en-US" b="0" dirty="0">
                <a:latin typeface="MT Extra" charset="2"/>
              </a:rPr>
              <a:t>p</a:t>
            </a:r>
            <a:r>
              <a:rPr lang="en-US" altLang="en-US" b="0" dirty="0">
                <a:sym typeface="Wingdings"/>
              </a:rPr>
              <a:t> {</a:t>
            </a:r>
            <a:r>
              <a:rPr lang="en-US" altLang="en-US" b="0" dirty="0" err="1">
                <a:sym typeface="Wingdings"/>
              </a:rPr>
              <a:t>apple,orange</a:t>
            </a:r>
            <a:r>
              <a:rPr lang="en-US" altLang="en-US" b="0" dirty="0">
                <a:sym typeface="Wingdings"/>
              </a:rPr>
              <a:t>}</a:t>
            </a:r>
            <a:r>
              <a:rPr lang="en-US" altLang="en-US" dirty="0">
                <a:sym typeface="Wingdings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035" y="1646275"/>
            <a:ext cx="907640" cy="8283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8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“Utility” </a:t>
            </a:r>
            <a:r>
              <a:rPr lang="is-IS" dirty="0"/>
              <a:t>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u</a:t>
            </a:r>
            <a:r>
              <a:rPr lang="en-US" dirty="0"/>
              <a:t>({</a:t>
            </a:r>
            <a:r>
              <a:rPr lang="en-US" dirty="0" err="1"/>
              <a:t>apple,orange</a:t>
            </a:r>
            <a:r>
              <a:rPr lang="en-US" dirty="0"/>
              <a:t>}) = 5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5 dollars?  5 clams?  5 days to live?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Standard: 5 “</a:t>
            </a:r>
            <a:r>
              <a:rPr lang="en-US" b="0" dirty="0" err="1"/>
              <a:t>utils</a:t>
            </a:r>
            <a:r>
              <a:rPr lang="en-US" b="0" dirty="0"/>
              <a:t>” – it doesn’t typically matter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Agent’s behavior under </a:t>
            </a:r>
            <a:r>
              <a:rPr lang="en-US" b="0" i="1" dirty="0"/>
              <a:t>u</a:t>
            </a:r>
            <a:r>
              <a:rPr lang="en-US" b="0" dirty="0"/>
              <a:t>(o) is typically the same as under </a:t>
            </a:r>
            <a:r>
              <a:rPr lang="en-US" b="0" i="1" dirty="0"/>
              <a:t>u</a:t>
            </a:r>
            <a:r>
              <a:rPr lang="en-US" b="0" dirty="0"/>
              <a:t>’(o) = a + b*</a:t>
            </a:r>
            <a:r>
              <a:rPr lang="en-US" b="0" i="1" dirty="0"/>
              <a:t>u</a:t>
            </a:r>
            <a:r>
              <a:rPr lang="en-US" b="0" dirty="0"/>
              <a:t>(o)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i="1" dirty="0"/>
              <a:t>u</a:t>
            </a:r>
            <a:r>
              <a:rPr lang="en-US" dirty="0"/>
              <a:t>({apple}) = 3 &lt; 5 = </a:t>
            </a:r>
            <a:r>
              <a:rPr lang="en-US" i="1" dirty="0"/>
              <a:t>u</a:t>
            </a:r>
            <a:r>
              <a:rPr lang="en-US" dirty="0"/>
              <a:t>({</a:t>
            </a:r>
            <a:r>
              <a:rPr lang="en-US" dirty="0" err="1"/>
              <a:t>apple,orange</a:t>
            </a:r>
            <a:r>
              <a:rPr lang="en-US" dirty="0"/>
              <a:t>})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Cardinal utility: 3 &lt; 5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(We’ll see this in security games and auctions)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Ordinal utility: {</a:t>
            </a:r>
            <a:r>
              <a:rPr lang="en-US" b="0" dirty="0" err="1"/>
              <a:t>apple,orange</a:t>
            </a:r>
            <a:r>
              <a:rPr lang="en-US" b="0" dirty="0"/>
              <a:t>} </a:t>
            </a:r>
            <a:r>
              <a:rPr lang="en-US" altLang="en-US" b="0" dirty="0">
                <a:latin typeface="MT Extra" charset="2"/>
              </a:rPr>
              <a:t>p</a:t>
            </a:r>
            <a:r>
              <a:rPr lang="en-US" b="0" dirty="0"/>
              <a:t> {apple}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Doesn’t encode strength of a preference, just ordering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(We’ll see more of this in social choice)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8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Risk attitudes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Which would you prefer?</a:t>
            </a:r>
          </a:p>
          <a:p>
            <a:pPr lvl="1"/>
            <a:r>
              <a:rPr lang="en-US" altLang="en-US" dirty="0"/>
              <a:t>A lottery ticket that pays out $10 with probability .5 and $0 otherwise, or</a:t>
            </a:r>
          </a:p>
          <a:p>
            <a:pPr lvl="1"/>
            <a:r>
              <a:rPr lang="en-US" altLang="en-US" dirty="0"/>
              <a:t>A lottery ticket that pays out $3 with probability 1</a:t>
            </a:r>
          </a:p>
          <a:p>
            <a:r>
              <a:rPr lang="en-US" altLang="en-US" dirty="0"/>
              <a:t>How about:</a:t>
            </a:r>
          </a:p>
          <a:p>
            <a:pPr lvl="1"/>
            <a:r>
              <a:rPr lang="en-US" altLang="en-US" dirty="0"/>
              <a:t>A lottery ticket that pays out $100,000,000 with probability .5 and $0 otherwise, or</a:t>
            </a:r>
          </a:p>
          <a:p>
            <a:pPr lvl="1"/>
            <a:r>
              <a:rPr lang="en-US" altLang="en-US" dirty="0"/>
              <a:t>A lottery ticket that pays out $30,000,000 with probability 1</a:t>
            </a:r>
          </a:p>
          <a:p>
            <a:r>
              <a:rPr lang="en-US" altLang="en-US" dirty="0"/>
              <a:t>Usually, people do not simply go by expected value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2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Attitudes – Expected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An agent is </a:t>
            </a:r>
            <a:r>
              <a:rPr lang="en-US" altLang="en-US" dirty="0">
                <a:solidFill>
                  <a:schemeClr val="accent1"/>
                </a:solidFill>
              </a:rPr>
              <a:t>risk-neutral</a:t>
            </a:r>
            <a:r>
              <a:rPr lang="en-US" altLang="en-US" dirty="0"/>
              <a:t> if she only cares about the expected value of the lottery ticket</a:t>
            </a:r>
          </a:p>
          <a:p>
            <a:r>
              <a:rPr lang="en-US" altLang="en-US" dirty="0"/>
              <a:t>An agent is </a:t>
            </a:r>
            <a:r>
              <a:rPr lang="en-US" altLang="en-US" dirty="0">
                <a:solidFill>
                  <a:schemeClr val="tx2"/>
                </a:solidFill>
              </a:rPr>
              <a:t>risk-averse</a:t>
            </a:r>
            <a:r>
              <a:rPr lang="en-US" altLang="en-US" dirty="0"/>
              <a:t> if she always prefers the expected value of the lottery ticket to the lottery ticket</a:t>
            </a:r>
          </a:p>
          <a:p>
            <a:pPr lvl="1"/>
            <a:r>
              <a:rPr lang="en-US" altLang="en-US" dirty="0"/>
              <a:t>Most people are like this</a:t>
            </a:r>
          </a:p>
          <a:p>
            <a:r>
              <a:rPr lang="en-US" altLang="en-US" dirty="0"/>
              <a:t>An agent is </a:t>
            </a:r>
            <a:r>
              <a:rPr lang="en-US" altLang="en-US" dirty="0">
                <a:solidFill>
                  <a:srgbClr val="00B050"/>
                </a:solidFill>
              </a:rPr>
              <a:t>risk-seeking</a:t>
            </a:r>
            <a:r>
              <a:rPr lang="en-US" altLang="en-US" dirty="0"/>
              <a:t> if she always prefers the lottery ticket to the expected value of the lottery ticket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361" y="3190349"/>
            <a:ext cx="663677" cy="43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8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Decreasing marginal utility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Typically, at some point, having an extra dollar does not make people much happier (decreasing marginal utility)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2940050" y="2971800"/>
            <a:ext cx="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940050" y="5867400"/>
            <a:ext cx="434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873250" y="26670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utility</a:t>
            </a:r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2940050" y="3352800"/>
            <a:ext cx="4114800" cy="2514600"/>
          </a:xfrm>
          <a:custGeom>
            <a:avLst/>
            <a:gdLst>
              <a:gd name="T0" fmla="*/ 0 w 2592"/>
              <a:gd name="T1" fmla="*/ 1584 h 1584"/>
              <a:gd name="T2" fmla="*/ 96 w 2592"/>
              <a:gd name="T3" fmla="*/ 1248 h 1584"/>
              <a:gd name="T4" fmla="*/ 288 w 2592"/>
              <a:gd name="T5" fmla="*/ 912 h 1584"/>
              <a:gd name="T6" fmla="*/ 624 w 2592"/>
              <a:gd name="T7" fmla="*/ 576 h 1584"/>
              <a:gd name="T8" fmla="*/ 1056 w 2592"/>
              <a:gd name="T9" fmla="*/ 336 h 1584"/>
              <a:gd name="T10" fmla="*/ 1632 w 2592"/>
              <a:gd name="T11" fmla="*/ 144 h 1584"/>
              <a:gd name="T12" fmla="*/ 2112 w 2592"/>
              <a:gd name="T13" fmla="*/ 48 h 1584"/>
              <a:gd name="T14" fmla="*/ 2592 w 2592"/>
              <a:gd name="T15" fmla="*/ 0 h 15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2"/>
              <a:gd name="T25" fmla="*/ 0 h 1584"/>
              <a:gd name="T26" fmla="*/ 2592 w 2592"/>
              <a:gd name="T27" fmla="*/ 1584 h 15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2" h="1584">
                <a:moveTo>
                  <a:pt x="0" y="1584"/>
                </a:moveTo>
                <a:cubicBezTo>
                  <a:pt x="24" y="1472"/>
                  <a:pt x="48" y="1360"/>
                  <a:pt x="96" y="1248"/>
                </a:cubicBezTo>
                <a:cubicBezTo>
                  <a:pt x="144" y="1136"/>
                  <a:pt x="200" y="1024"/>
                  <a:pt x="288" y="912"/>
                </a:cubicBezTo>
                <a:cubicBezTo>
                  <a:pt x="376" y="800"/>
                  <a:pt x="496" y="672"/>
                  <a:pt x="624" y="576"/>
                </a:cubicBezTo>
                <a:cubicBezTo>
                  <a:pt x="752" y="480"/>
                  <a:pt x="888" y="408"/>
                  <a:pt x="1056" y="336"/>
                </a:cubicBezTo>
                <a:cubicBezTo>
                  <a:pt x="1224" y="264"/>
                  <a:pt x="1456" y="192"/>
                  <a:pt x="1632" y="144"/>
                </a:cubicBezTo>
                <a:cubicBezTo>
                  <a:pt x="1808" y="96"/>
                  <a:pt x="1952" y="72"/>
                  <a:pt x="2112" y="48"/>
                </a:cubicBezTo>
                <a:cubicBezTo>
                  <a:pt x="2272" y="24"/>
                  <a:pt x="2512" y="8"/>
                  <a:pt x="2592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359650" y="57912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money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974975" y="58816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$200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657600" y="5881688"/>
            <a:ext cx="81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$1500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378450" y="5881688"/>
            <a:ext cx="81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$5000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666750" y="4876800"/>
            <a:ext cx="234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buy a bike (utility = 1)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768350" y="4114800"/>
            <a:ext cx="2247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buy a car (utility = 2)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209550" y="3290888"/>
            <a:ext cx="2806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buy a nicer car (utility = 3)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5791200" y="3505200"/>
            <a:ext cx="0" cy="23622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H="1">
            <a:off x="2971800" y="3505200"/>
            <a:ext cx="28194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>
            <a:off x="2971800" y="4267200"/>
            <a:ext cx="9144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>
            <a:off x="3886200" y="4267200"/>
            <a:ext cx="0" cy="16002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2971800" y="5029200"/>
            <a:ext cx="2286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3200400" y="5029200"/>
            <a:ext cx="0" cy="8382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511000" y="1347215"/>
            <a:ext cx="1437200" cy="1439590"/>
            <a:chOff x="7511000" y="1170239"/>
            <a:chExt cx="1437200" cy="14395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0600" y="1170239"/>
              <a:ext cx="1198000" cy="116472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11000" y="2302052"/>
              <a:ext cx="143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“Typically”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2892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4100" grpId="0" animBg="1"/>
      <p:bldP spid="4101" grpId="0" animBg="1"/>
      <p:bldP spid="4102" grpId="0"/>
      <p:bldP spid="4103" grpId="0" animBg="1"/>
      <p:bldP spid="4104" grpId="0"/>
      <p:bldP spid="4105" grpId="0"/>
      <p:bldP spid="4106" grpId="0"/>
      <p:bldP spid="4107" grpId="0"/>
      <p:bldP spid="4108" grpId="0"/>
      <p:bldP spid="4109" grpId="0"/>
      <p:bldP spid="4110" grpId="0"/>
      <p:bldP spid="4111" grpId="0" animBg="1"/>
      <p:bldP spid="4112" grpId="0" animBg="1"/>
      <p:bldP spid="4113" grpId="0" animBg="1"/>
      <p:bldP spid="4114" grpId="0" animBg="1"/>
      <p:bldP spid="4115" grpId="0" animBg="1"/>
      <p:bldP spid="41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8391832" cy="737315"/>
          </a:xfrm>
        </p:spPr>
        <p:txBody>
          <a:bodyPr/>
          <a:lstStyle/>
          <a:p>
            <a:r>
              <a:rPr lang="en-US" altLang="en-US" dirty="0"/>
              <a:t>Maximizing expected utility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4586287"/>
            <a:ext cx="8107251" cy="1866346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Lottery 1: get $1500 with probability 1 </a:t>
            </a:r>
            <a:r>
              <a:rPr lang="en-US" altLang="en-US" dirty="0">
                <a:sym typeface="Wingdings"/>
              </a:rPr>
              <a:t> </a:t>
            </a:r>
            <a:r>
              <a:rPr lang="en-US" altLang="en-US" dirty="0"/>
              <a:t>gives expected utility </a:t>
            </a:r>
            <a:r>
              <a:rPr lang="en-US" altLang="en-US" dirty="0">
                <a:solidFill>
                  <a:schemeClr val="tx2"/>
                </a:solidFill>
              </a:rPr>
              <a:t>2</a:t>
            </a:r>
          </a:p>
          <a:p>
            <a:r>
              <a:rPr lang="en-US" altLang="en-US" dirty="0"/>
              <a:t>Lottery 2: get $5000 with probability .4, $200 otherwise</a:t>
            </a:r>
          </a:p>
          <a:p>
            <a:pPr lvl="1"/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expected utility .4*3 + .6*1 = </a:t>
            </a:r>
            <a:r>
              <a:rPr lang="en-US" altLang="en-US" dirty="0">
                <a:solidFill>
                  <a:srgbClr val="00B050"/>
                </a:solidFill>
              </a:rPr>
              <a:t>1.8</a:t>
            </a:r>
          </a:p>
          <a:p>
            <a:r>
              <a:rPr lang="en-US" altLang="en-US" dirty="0"/>
              <a:t>E</a:t>
            </a:r>
            <a:r>
              <a:rPr lang="en-US" altLang="en-US" baseline="-25000" dirty="0"/>
              <a:t>$</a:t>
            </a:r>
            <a:r>
              <a:rPr lang="en-US" altLang="en-US" dirty="0"/>
              <a:t>[Lottery 2] = .4*$5000 + .6*$200 = </a:t>
            </a:r>
            <a:r>
              <a:rPr lang="en-US" altLang="en-US" dirty="0">
                <a:solidFill>
                  <a:srgbClr val="00B050"/>
                </a:solidFill>
              </a:rPr>
              <a:t>$2120</a:t>
            </a:r>
            <a:r>
              <a:rPr lang="en-US" altLang="en-US" dirty="0"/>
              <a:t> &gt; </a:t>
            </a:r>
            <a:r>
              <a:rPr lang="en-US" altLang="en-US" dirty="0">
                <a:solidFill>
                  <a:schemeClr val="tx2"/>
                </a:solidFill>
              </a:rPr>
              <a:t>$1500</a:t>
            </a:r>
            <a:r>
              <a:rPr lang="en-US" altLang="en-US" dirty="0"/>
              <a:t> = E</a:t>
            </a:r>
            <a:r>
              <a:rPr lang="en-US" altLang="en-US" baseline="-25000" dirty="0"/>
              <a:t>$</a:t>
            </a:r>
            <a:r>
              <a:rPr lang="en-US" altLang="en-US" dirty="0"/>
              <a:t>[Lottery 1]</a:t>
            </a:r>
          </a:p>
          <a:p>
            <a:r>
              <a:rPr lang="en-US" altLang="en-US" dirty="0"/>
              <a:t>So: maximizing expected utility is consistent with </a:t>
            </a:r>
            <a:r>
              <a:rPr lang="en-US" altLang="en-US" dirty="0">
                <a:solidFill>
                  <a:schemeClr val="tx2"/>
                </a:solidFill>
              </a:rPr>
              <a:t>risk aversion</a:t>
            </a:r>
            <a:r>
              <a:rPr lang="en-US" altLang="en-US" dirty="0"/>
              <a:t> (assuming decreasing marginal utility)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55340" y="890034"/>
            <a:ext cx="8020050" cy="3581400"/>
            <a:chOff x="533400" y="838200"/>
            <a:chExt cx="8020050" cy="3581400"/>
          </a:xfrm>
        </p:grpSpPr>
        <p:sp>
          <p:nvSpPr>
            <p:cNvPr id="5124" name="Line 4"/>
            <p:cNvSpPr>
              <a:spLocks noChangeShapeType="1"/>
            </p:cNvSpPr>
            <p:nvPr/>
          </p:nvSpPr>
          <p:spPr bwMode="auto">
            <a:xfrm>
              <a:off x="3263900" y="1143000"/>
              <a:ext cx="0" cy="2895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Line 5"/>
            <p:cNvSpPr>
              <a:spLocks noChangeShapeType="1"/>
            </p:cNvSpPr>
            <p:nvPr/>
          </p:nvSpPr>
          <p:spPr bwMode="auto">
            <a:xfrm>
              <a:off x="3263900" y="4038600"/>
              <a:ext cx="4343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2197100" y="838200"/>
              <a:ext cx="7048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utility</a:t>
              </a: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3263900" y="1524000"/>
              <a:ext cx="4114800" cy="2514600"/>
            </a:xfrm>
            <a:custGeom>
              <a:avLst/>
              <a:gdLst>
                <a:gd name="T0" fmla="*/ 0 w 2592"/>
                <a:gd name="T1" fmla="*/ 1584 h 1584"/>
                <a:gd name="T2" fmla="*/ 96 w 2592"/>
                <a:gd name="T3" fmla="*/ 1248 h 1584"/>
                <a:gd name="T4" fmla="*/ 288 w 2592"/>
                <a:gd name="T5" fmla="*/ 912 h 1584"/>
                <a:gd name="T6" fmla="*/ 624 w 2592"/>
                <a:gd name="T7" fmla="*/ 576 h 1584"/>
                <a:gd name="T8" fmla="*/ 1056 w 2592"/>
                <a:gd name="T9" fmla="*/ 336 h 1584"/>
                <a:gd name="T10" fmla="*/ 1632 w 2592"/>
                <a:gd name="T11" fmla="*/ 144 h 1584"/>
                <a:gd name="T12" fmla="*/ 2112 w 2592"/>
                <a:gd name="T13" fmla="*/ 48 h 1584"/>
                <a:gd name="T14" fmla="*/ 2592 w 2592"/>
                <a:gd name="T15" fmla="*/ 0 h 15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92"/>
                <a:gd name="T25" fmla="*/ 0 h 1584"/>
                <a:gd name="T26" fmla="*/ 2592 w 2592"/>
                <a:gd name="T27" fmla="*/ 1584 h 15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92" h="1584">
                  <a:moveTo>
                    <a:pt x="0" y="1584"/>
                  </a:moveTo>
                  <a:cubicBezTo>
                    <a:pt x="24" y="1472"/>
                    <a:pt x="48" y="1360"/>
                    <a:pt x="96" y="1248"/>
                  </a:cubicBezTo>
                  <a:cubicBezTo>
                    <a:pt x="144" y="1136"/>
                    <a:pt x="200" y="1024"/>
                    <a:pt x="288" y="912"/>
                  </a:cubicBezTo>
                  <a:cubicBezTo>
                    <a:pt x="376" y="800"/>
                    <a:pt x="496" y="672"/>
                    <a:pt x="624" y="576"/>
                  </a:cubicBezTo>
                  <a:cubicBezTo>
                    <a:pt x="752" y="480"/>
                    <a:pt x="888" y="408"/>
                    <a:pt x="1056" y="336"/>
                  </a:cubicBezTo>
                  <a:cubicBezTo>
                    <a:pt x="1224" y="264"/>
                    <a:pt x="1456" y="192"/>
                    <a:pt x="1632" y="144"/>
                  </a:cubicBezTo>
                  <a:cubicBezTo>
                    <a:pt x="1808" y="96"/>
                    <a:pt x="1952" y="72"/>
                    <a:pt x="2112" y="48"/>
                  </a:cubicBezTo>
                  <a:cubicBezTo>
                    <a:pt x="2272" y="24"/>
                    <a:pt x="2512" y="8"/>
                    <a:pt x="2592" y="0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Text Box 8"/>
            <p:cNvSpPr txBox="1">
              <a:spLocks noChangeArrowheads="1"/>
            </p:cNvSpPr>
            <p:nvPr/>
          </p:nvSpPr>
          <p:spPr bwMode="auto">
            <a:xfrm>
              <a:off x="7683500" y="3962400"/>
              <a:ext cx="869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money</a:t>
              </a:r>
            </a:p>
          </p:txBody>
        </p:sp>
        <p:sp>
          <p:nvSpPr>
            <p:cNvPr id="5129" name="Text Box 9"/>
            <p:cNvSpPr txBox="1">
              <a:spLocks noChangeArrowheads="1"/>
            </p:cNvSpPr>
            <p:nvPr/>
          </p:nvSpPr>
          <p:spPr bwMode="auto">
            <a:xfrm>
              <a:off x="3298825" y="4052888"/>
              <a:ext cx="692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$200</a:t>
              </a:r>
            </a:p>
          </p:txBody>
        </p:sp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3981450" y="4052888"/>
              <a:ext cx="819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$1500</a:t>
              </a:r>
            </a:p>
          </p:txBody>
        </p:sp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5702300" y="4052888"/>
              <a:ext cx="819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$5000</a:t>
              </a:r>
            </a:p>
          </p:txBody>
        </p:sp>
        <p:sp>
          <p:nvSpPr>
            <p:cNvPr id="5132" name="Text Box 12"/>
            <p:cNvSpPr txBox="1">
              <a:spLocks noChangeArrowheads="1"/>
            </p:cNvSpPr>
            <p:nvPr/>
          </p:nvSpPr>
          <p:spPr bwMode="auto">
            <a:xfrm>
              <a:off x="990600" y="3048000"/>
              <a:ext cx="23495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buy a bike (utility = 1)</a:t>
              </a:r>
            </a:p>
          </p:txBody>
        </p:sp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1092200" y="2286000"/>
              <a:ext cx="22479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dirty="0"/>
                <a:t>buy a car (utility = 2)</a:t>
              </a:r>
            </a:p>
          </p:txBody>
        </p:sp>
        <p:sp>
          <p:nvSpPr>
            <p:cNvPr id="5134" name="Text Box 14"/>
            <p:cNvSpPr txBox="1">
              <a:spLocks noChangeArrowheads="1"/>
            </p:cNvSpPr>
            <p:nvPr/>
          </p:nvSpPr>
          <p:spPr bwMode="auto">
            <a:xfrm>
              <a:off x="533400" y="1462088"/>
              <a:ext cx="28067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buy a nicer car (utility = 3)</a:t>
              </a:r>
            </a:p>
          </p:txBody>
        </p:sp>
        <p:sp>
          <p:nvSpPr>
            <p:cNvPr id="5135" name="Line 15"/>
            <p:cNvSpPr>
              <a:spLocks noChangeShapeType="1"/>
            </p:cNvSpPr>
            <p:nvPr/>
          </p:nvSpPr>
          <p:spPr bwMode="auto">
            <a:xfrm flipV="1">
              <a:off x="6115050" y="1676400"/>
              <a:ext cx="0" cy="23622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Line 16"/>
            <p:cNvSpPr>
              <a:spLocks noChangeShapeType="1"/>
            </p:cNvSpPr>
            <p:nvPr/>
          </p:nvSpPr>
          <p:spPr bwMode="auto">
            <a:xfrm flipH="1">
              <a:off x="3295650" y="1676400"/>
              <a:ext cx="2819400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Line 17"/>
            <p:cNvSpPr>
              <a:spLocks noChangeShapeType="1"/>
            </p:cNvSpPr>
            <p:nvPr/>
          </p:nvSpPr>
          <p:spPr bwMode="auto">
            <a:xfrm>
              <a:off x="3295650" y="2438400"/>
              <a:ext cx="914400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Line 18"/>
            <p:cNvSpPr>
              <a:spLocks noChangeShapeType="1"/>
            </p:cNvSpPr>
            <p:nvPr/>
          </p:nvSpPr>
          <p:spPr bwMode="auto">
            <a:xfrm>
              <a:off x="4210050" y="2438400"/>
              <a:ext cx="0" cy="16002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Line 19"/>
            <p:cNvSpPr>
              <a:spLocks noChangeShapeType="1"/>
            </p:cNvSpPr>
            <p:nvPr/>
          </p:nvSpPr>
          <p:spPr bwMode="auto">
            <a:xfrm>
              <a:off x="3295650" y="3200400"/>
              <a:ext cx="228600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Line 20"/>
            <p:cNvSpPr>
              <a:spLocks noChangeShapeType="1"/>
            </p:cNvSpPr>
            <p:nvPr/>
          </p:nvSpPr>
          <p:spPr bwMode="auto">
            <a:xfrm>
              <a:off x="3524250" y="3200400"/>
              <a:ext cx="0" cy="8382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362" y="6127977"/>
            <a:ext cx="663677" cy="43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02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6AA4F5-C183-5246-9D73-083B8E768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485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9FE17-A329-6147-BF56-DDB8000D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390F36-D949-DE4B-88AC-8D02BC998B40}"/>
              </a:ext>
            </a:extLst>
          </p:cNvPr>
          <p:cNvSpPr/>
          <p:nvPr/>
        </p:nvSpPr>
        <p:spPr>
          <a:xfrm>
            <a:off x="0" y="5486401"/>
            <a:ext cx="9144000" cy="13716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591E6-3661-524C-9C05-0BBEA957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34" y="5410199"/>
            <a:ext cx="7690513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Wrapping up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from last lecture …</a:t>
            </a:r>
          </a:p>
        </p:txBody>
      </p:sp>
    </p:spTree>
    <p:extLst>
      <p:ext uri="{BB962C8B-B14F-4D97-AF65-F5344CB8AC3E}">
        <p14:creationId xmlns:p14="http://schemas.microsoft.com/office/powerpoint/2010/main" val="1880894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40888"/>
            <a:ext cx="82296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/>
              <a:t>risk attitudes Assuming expected utility </a:t>
            </a:r>
            <a:r>
              <a:rPr lang="en-US" altLang="en-US" sz="4000" dirty="0" err="1"/>
              <a:t>max’Ing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2406650" y="1447800"/>
            <a:ext cx="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2406650" y="4343400"/>
            <a:ext cx="434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7800" y="12954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utility</a:t>
            </a:r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2406650" y="1828800"/>
            <a:ext cx="4114800" cy="2514600"/>
          </a:xfrm>
          <a:custGeom>
            <a:avLst/>
            <a:gdLst>
              <a:gd name="T0" fmla="*/ 0 w 2592"/>
              <a:gd name="T1" fmla="*/ 1584 h 1584"/>
              <a:gd name="T2" fmla="*/ 96 w 2592"/>
              <a:gd name="T3" fmla="*/ 1248 h 1584"/>
              <a:gd name="T4" fmla="*/ 288 w 2592"/>
              <a:gd name="T5" fmla="*/ 912 h 1584"/>
              <a:gd name="T6" fmla="*/ 624 w 2592"/>
              <a:gd name="T7" fmla="*/ 576 h 1584"/>
              <a:gd name="T8" fmla="*/ 1056 w 2592"/>
              <a:gd name="T9" fmla="*/ 336 h 1584"/>
              <a:gd name="T10" fmla="*/ 1632 w 2592"/>
              <a:gd name="T11" fmla="*/ 144 h 1584"/>
              <a:gd name="T12" fmla="*/ 2112 w 2592"/>
              <a:gd name="T13" fmla="*/ 48 h 1584"/>
              <a:gd name="T14" fmla="*/ 2592 w 2592"/>
              <a:gd name="T15" fmla="*/ 0 h 15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2"/>
              <a:gd name="T25" fmla="*/ 0 h 1584"/>
              <a:gd name="T26" fmla="*/ 2592 w 2592"/>
              <a:gd name="T27" fmla="*/ 1584 h 15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2" h="1584">
                <a:moveTo>
                  <a:pt x="0" y="1584"/>
                </a:moveTo>
                <a:cubicBezTo>
                  <a:pt x="24" y="1472"/>
                  <a:pt x="48" y="1360"/>
                  <a:pt x="96" y="1248"/>
                </a:cubicBezTo>
                <a:cubicBezTo>
                  <a:pt x="144" y="1136"/>
                  <a:pt x="200" y="1024"/>
                  <a:pt x="288" y="912"/>
                </a:cubicBezTo>
                <a:cubicBezTo>
                  <a:pt x="376" y="800"/>
                  <a:pt x="496" y="672"/>
                  <a:pt x="624" y="576"/>
                </a:cubicBezTo>
                <a:cubicBezTo>
                  <a:pt x="752" y="480"/>
                  <a:pt x="888" y="408"/>
                  <a:pt x="1056" y="336"/>
                </a:cubicBezTo>
                <a:cubicBezTo>
                  <a:pt x="1224" y="264"/>
                  <a:pt x="1456" y="192"/>
                  <a:pt x="1632" y="144"/>
                </a:cubicBezTo>
                <a:cubicBezTo>
                  <a:pt x="1808" y="96"/>
                  <a:pt x="1952" y="72"/>
                  <a:pt x="2112" y="48"/>
                </a:cubicBezTo>
                <a:cubicBezTo>
                  <a:pt x="2272" y="24"/>
                  <a:pt x="2512" y="8"/>
                  <a:pt x="2592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826250" y="412908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money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2438400" y="1281113"/>
            <a:ext cx="4114800" cy="3048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>
            <a:off x="2438400" y="1281113"/>
            <a:ext cx="3352800" cy="3048000"/>
          </a:xfrm>
          <a:custGeom>
            <a:avLst/>
            <a:gdLst>
              <a:gd name="T0" fmla="*/ 0 w 2112"/>
              <a:gd name="T1" fmla="*/ 1920 h 1920"/>
              <a:gd name="T2" fmla="*/ 960 w 2112"/>
              <a:gd name="T3" fmla="*/ 1776 h 1920"/>
              <a:gd name="T4" fmla="*/ 1776 w 2112"/>
              <a:gd name="T5" fmla="*/ 1296 h 1920"/>
              <a:gd name="T6" fmla="*/ 2112 w 2112"/>
              <a:gd name="T7" fmla="*/ 0 h 1920"/>
              <a:gd name="T8" fmla="*/ 0 60000 65536"/>
              <a:gd name="T9" fmla="*/ 0 60000 65536"/>
              <a:gd name="T10" fmla="*/ 0 60000 65536"/>
              <a:gd name="T11" fmla="*/ 0 60000 65536"/>
              <a:gd name="T12" fmla="*/ 0 w 2112"/>
              <a:gd name="T13" fmla="*/ 0 h 1920"/>
              <a:gd name="T14" fmla="*/ 2112 w 2112"/>
              <a:gd name="T15" fmla="*/ 1920 h 19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2" h="1920">
                <a:moveTo>
                  <a:pt x="0" y="1920"/>
                </a:moveTo>
                <a:cubicBezTo>
                  <a:pt x="332" y="1900"/>
                  <a:pt x="664" y="1880"/>
                  <a:pt x="960" y="1776"/>
                </a:cubicBezTo>
                <a:cubicBezTo>
                  <a:pt x="1256" y="1672"/>
                  <a:pt x="1584" y="1592"/>
                  <a:pt x="1776" y="1296"/>
                </a:cubicBezTo>
                <a:cubicBezTo>
                  <a:pt x="1968" y="1000"/>
                  <a:pt x="2040" y="500"/>
                  <a:pt x="2112" y="0"/>
                </a:cubicBezTo>
              </a:path>
            </a:pathLst>
          </a:custGeom>
          <a:noFill/>
          <a:ln w="38100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2362200" y="1560513"/>
            <a:ext cx="4191000" cy="2768600"/>
          </a:xfrm>
          <a:custGeom>
            <a:avLst/>
            <a:gdLst>
              <a:gd name="T0" fmla="*/ 0 w 2640"/>
              <a:gd name="T1" fmla="*/ 1744 h 1744"/>
              <a:gd name="T2" fmla="*/ 1248 w 2640"/>
              <a:gd name="T3" fmla="*/ 1264 h 1744"/>
              <a:gd name="T4" fmla="*/ 1632 w 2640"/>
              <a:gd name="T5" fmla="*/ 208 h 1744"/>
              <a:gd name="T6" fmla="*/ 2640 w 2640"/>
              <a:gd name="T7" fmla="*/ 16 h 1744"/>
              <a:gd name="T8" fmla="*/ 0 60000 65536"/>
              <a:gd name="T9" fmla="*/ 0 60000 65536"/>
              <a:gd name="T10" fmla="*/ 0 60000 65536"/>
              <a:gd name="T11" fmla="*/ 0 60000 65536"/>
              <a:gd name="T12" fmla="*/ 0 w 2640"/>
              <a:gd name="T13" fmla="*/ 0 h 1744"/>
              <a:gd name="T14" fmla="*/ 2640 w 2640"/>
              <a:gd name="T15" fmla="*/ 1744 h 17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40" h="1744">
                <a:moveTo>
                  <a:pt x="0" y="1744"/>
                </a:moveTo>
                <a:cubicBezTo>
                  <a:pt x="488" y="1632"/>
                  <a:pt x="976" y="1520"/>
                  <a:pt x="1248" y="1264"/>
                </a:cubicBezTo>
                <a:cubicBezTo>
                  <a:pt x="1520" y="1008"/>
                  <a:pt x="1400" y="416"/>
                  <a:pt x="1632" y="208"/>
                </a:cubicBezTo>
                <a:cubicBezTo>
                  <a:pt x="1864" y="0"/>
                  <a:pt x="2252" y="8"/>
                  <a:pt x="2640" y="16"/>
                </a:cubicBez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0" y="4648200"/>
            <a:ext cx="9144000" cy="2209800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Green</a:t>
            </a:r>
            <a:r>
              <a:rPr lang="en-US" altLang="en-US" dirty="0"/>
              <a:t> has decreasing marginal utility </a:t>
            </a:r>
            <a:r>
              <a:rPr lang="en-US" altLang="en-US" dirty="0">
                <a:ea typeface="Arial" charset="0"/>
                <a:cs typeface="Arial" charset="0"/>
              </a:rPr>
              <a:t>→ </a:t>
            </a:r>
            <a:r>
              <a:rPr lang="en-US" altLang="en-US" dirty="0"/>
              <a:t>risk-averse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chemeClr val="accent2"/>
                </a:solidFill>
              </a:rPr>
              <a:t>Blue</a:t>
            </a:r>
            <a:r>
              <a:rPr lang="en-US" altLang="en-US" dirty="0"/>
              <a:t> has constant marginal utility </a:t>
            </a:r>
            <a:r>
              <a:rPr lang="en-US" altLang="en-US" dirty="0">
                <a:ea typeface="Arial" charset="0"/>
                <a:cs typeface="Arial" charset="0"/>
              </a:rPr>
              <a:t>→ </a:t>
            </a:r>
            <a:r>
              <a:rPr lang="en-US" altLang="en-US" dirty="0"/>
              <a:t>risk-neutral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800000"/>
                </a:solidFill>
              </a:rPr>
              <a:t>Red</a:t>
            </a:r>
            <a:r>
              <a:rPr lang="en-US" altLang="en-US" dirty="0"/>
              <a:t> has increasing marginal utility </a:t>
            </a:r>
            <a:r>
              <a:rPr lang="en-US" altLang="en-US" dirty="0">
                <a:ea typeface="Arial" charset="0"/>
                <a:cs typeface="Arial" charset="0"/>
              </a:rPr>
              <a:t>→ </a:t>
            </a:r>
            <a:r>
              <a:rPr lang="en-US" altLang="en-US" dirty="0"/>
              <a:t>risk-seeking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chemeClr val="bg2"/>
                </a:solidFill>
              </a:rPr>
              <a:t>Grey</a:t>
            </a:r>
            <a:r>
              <a:rPr lang="en-US" altLang="en-US" dirty="0"/>
              <a:t>’s marginal utility is sometimes increasing, sometimes decreasing </a:t>
            </a:r>
            <a:r>
              <a:rPr lang="en-US" altLang="en-US" dirty="0">
                <a:ea typeface="Arial" charset="0"/>
                <a:cs typeface="Arial" charset="0"/>
              </a:rPr>
              <a:t>→ neither </a:t>
            </a:r>
            <a:r>
              <a:rPr lang="en-US" altLang="en-US" dirty="0"/>
              <a:t>risk-averse (everywhere) nor risk-seeking (everywhere)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1133716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2" grpId="0" animBg="1"/>
      <p:bldP spid="6153" grpId="0" animBg="1"/>
      <p:bldP spid="6154" grpId="0" animBg="1"/>
      <p:bldP spid="615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651523" cy="1371600"/>
          </a:xfrm>
        </p:spPr>
        <p:txBody>
          <a:bodyPr/>
          <a:lstStyle/>
          <a:p>
            <a:r>
              <a:rPr lang="en-US" dirty="0"/>
              <a:t>Strategies </a:t>
            </a:r>
            <a:r>
              <a:rPr lang="en-US"/>
              <a:t>&amp; Utility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80935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strategy</a:t>
            </a:r>
            <a:r>
              <a:rPr lang="en-US" dirty="0"/>
              <a:t> </a:t>
            </a:r>
            <a:r>
              <a:rPr lang="en-US" i="1" dirty="0" err="1"/>
              <a:t>s</a:t>
            </a:r>
            <a:r>
              <a:rPr lang="en-US" i="1" baseline="-25000" dirty="0" err="1"/>
              <a:t>i</a:t>
            </a:r>
            <a:r>
              <a:rPr lang="en-US" dirty="0"/>
              <a:t> for agent </a:t>
            </a:r>
            <a:r>
              <a:rPr lang="en-US" i="1" dirty="0" err="1"/>
              <a:t>i</a:t>
            </a:r>
            <a:r>
              <a:rPr lang="en-US" dirty="0"/>
              <a:t> is a mapping of history/the agent’s knowledge of the world to actions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Pure: “perform action </a:t>
            </a:r>
            <a:r>
              <a:rPr lang="en-US" i="1" dirty="0"/>
              <a:t>x</a:t>
            </a:r>
            <a:r>
              <a:rPr lang="en-US" dirty="0"/>
              <a:t> with probability 1”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Randomized: “do </a:t>
            </a:r>
            <a:r>
              <a:rPr lang="en-US" i="1" dirty="0"/>
              <a:t>x</a:t>
            </a:r>
            <a:r>
              <a:rPr lang="en-US" dirty="0"/>
              <a:t> with </a:t>
            </a:r>
            <a:r>
              <a:rPr lang="en-US" dirty="0" err="1"/>
              <a:t>prob</a:t>
            </a:r>
            <a:r>
              <a:rPr lang="en-US" dirty="0"/>
              <a:t> 0.2 and </a:t>
            </a:r>
            <a:r>
              <a:rPr lang="en-US" i="1" dirty="0"/>
              <a:t>y</a:t>
            </a:r>
            <a:r>
              <a:rPr lang="en-US" dirty="0"/>
              <a:t> with </a:t>
            </a:r>
            <a:r>
              <a:rPr lang="en-US" dirty="0" err="1"/>
              <a:t>prob</a:t>
            </a:r>
            <a:r>
              <a:rPr lang="en-US" dirty="0"/>
              <a:t> 0.8”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strategy set </a:t>
            </a:r>
            <a:r>
              <a:rPr lang="en-US" dirty="0"/>
              <a:t>is the set of strategies available to agent </a:t>
            </a:r>
            <a:r>
              <a:rPr lang="en-US" dirty="0" err="1"/>
              <a:t>i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Can be infinite (infinite number of actions, randomization)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strategy profile </a:t>
            </a:r>
            <a:r>
              <a:rPr lang="en-US" dirty="0"/>
              <a:t>is an instantiation (</a:t>
            </a:r>
            <a:r>
              <a:rPr lang="en-US" i="1" dirty="0"/>
              <a:t>s</a:t>
            </a:r>
            <a:r>
              <a:rPr lang="en-US" i="1" baseline="-25000" dirty="0"/>
              <a:t>1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i="1" baseline="-25000" dirty="0"/>
              <a:t>2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i="1" baseline="-25000" dirty="0"/>
              <a:t>3</a:t>
            </a:r>
            <a:r>
              <a:rPr lang="en-US" dirty="0"/>
              <a:t>, </a:t>
            </a:r>
            <a:r>
              <a:rPr lang="is-IS" dirty="0"/>
              <a:t>…, </a:t>
            </a:r>
            <a:r>
              <a:rPr lang="is-IS" i="1" dirty="0"/>
              <a:t>s</a:t>
            </a:r>
            <a:r>
              <a:rPr lang="is-IS" i="1" baseline="-25000" dirty="0"/>
              <a:t>N</a:t>
            </a:r>
            <a:r>
              <a:rPr lang="is-IS" dirty="0"/>
              <a:t>)</a:t>
            </a:r>
          </a:p>
          <a:p>
            <a:r>
              <a:rPr lang="is-IS" dirty="0"/>
              <a:t>Abuse of notation: we’ll use </a:t>
            </a:r>
            <a:r>
              <a:rPr lang="is-IS" i="1" dirty="0"/>
              <a:t>s</a:t>
            </a:r>
            <a:r>
              <a:rPr lang="is-IS" i="1" baseline="-25000" dirty="0"/>
              <a:t>-i</a:t>
            </a:r>
            <a:r>
              <a:rPr lang="is-IS" dirty="0"/>
              <a:t> to refer to all strategies played other than that by agent </a:t>
            </a:r>
            <a:r>
              <a:rPr lang="is-IS" i="1" dirty="0"/>
              <a:t>i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i</a:t>
            </a:r>
            <a:r>
              <a:rPr lang="is-IS" i="1" dirty="0"/>
              <a:t> = </a:t>
            </a:r>
            <a:r>
              <a:rPr lang="is-IS" dirty="0"/>
              <a:t>2, then </a:t>
            </a:r>
            <a:r>
              <a:rPr lang="is-IS" i="1" dirty="0"/>
              <a:t>s</a:t>
            </a:r>
            <a:r>
              <a:rPr lang="is-IS" i="1" baseline="-25000" dirty="0"/>
              <a:t>-i</a:t>
            </a:r>
            <a:r>
              <a:rPr lang="is-IS" dirty="0"/>
              <a:t> = (</a:t>
            </a:r>
            <a:r>
              <a:rPr lang="is-IS" i="1" dirty="0"/>
              <a:t>s</a:t>
            </a:r>
            <a:r>
              <a:rPr lang="is-IS" i="1" baseline="-25000" dirty="0"/>
              <a:t>1</a:t>
            </a:r>
            <a:r>
              <a:rPr lang="is-IS" dirty="0"/>
              <a:t>, </a:t>
            </a:r>
            <a:r>
              <a:rPr lang="is-IS" i="1" dirty="0"/>
              <a:t>s</a:t>
            </a:r>
            <a:r>
              <a:rPr lang="is-IS" i="1" baseline="-25000" dirty="0"/>
              <a:t>3</a:t>
            </a:r>
            <a:r>
              <a:rPr lang="is-IS" dirty="0"/>
              <a:t>, ..., </a:t>
            </a:r>
            <a:r>
              <a:rPr lang="is-IS" i="1" dirty="0"/>
              <a:t>s</a:t>
            </a:r>
            <a:r>
              <a:rPr lang="is-IS" i="1" baseline="-25000" dirty="0"/>
              <a:t>N</a:t>
            </a:r>
            <a:r>
              <a:rPr lang="is-IS" dirty="0"/>
              <a:t>)</a:t>
            </a:r>
          </a:p>
          <a:p>
            <a:r>
              <a:rPr lang="is-IS" dirty="0"/>
              <a:t>Utils awarded after game is played: </a:t>
            </a:r>
            <a:r>
              <a:rPr lang="is-IS" i="1" dirty="0"/>
              <a:t>u</a:t>
            </a:r>
            <a:r>
              <a:rPr lang="is-IS" i="1" baseline="-25000" dirty="0"/>
              <a:t>i</a:t>
            </a:r>
            <a:r>
              <a:rPr lang="is-IS" dirty="0"/>
              <a:t> = </a:t>
            </a:r>
            <a:r>
              <a:rPr lang="is-IS" i="1" dirty="0"/>
              <a:t>u</a:t>
            </a:r>
            <a:r>
              <a:rPr lang="is-IS" i="1" baseline="-25000" dirty="0"/>
              <a:t>i</a:t>
            </a:r>
            <a:r>
              <a:rPr lang="is-IS" dirty="0"/>
              <a:t>(</a:t>
            </a:r>
            <a:r>
              <a:rPr lang="is-IS" i="1" dirty="0"/>
              <a:t>s</a:t>
            </a:r>
            <a:r>
              <a:rPr lang="is-IS" i="1" baseline="-25000" dirty="0"/>
              <a:t>i</a:t>
            </a:r>
            <a:r>
              <a:rPr lang="is-IS" dirty="0"/>
              <a:t>, </a:t>
            </a:r>
            <a:r>
              <a:rPr lang="is-IS" i="1" dirty="0"/>
              <a:t>s</a:t>
            </a:r>
            <a:r>
              <a:rPr lang="is-IS" i="1" baseline="-25000" dirty="0"/>
              <a:t>-i</a:t>
            </a:r>
            <a:r>
              <a:rPr lang="is-IS" dirty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9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Agents act strategically in the face of what they</a:t>
            </a:r>
            <a:br>
              <a:rPr lang="en-US" dirty="0"/>
            </a:br>
            <a:r>
              <a:rPr lang="en-US" dirty="0"/>
              <a:t>believe other agents will do, who act based on </a:t>
            </a:r>
            <a:r>
              <a:rPr lang="is-IS" dirty="0"/>
              <a:t>…</a:t>
            </a:r>
          </a:p>
          <a:p>
            <a:r>
              <a:rPr lang="is-IS" dirty="0"/>
              <a:t>There may be other sources of </a:t>
            </a:r>
            <a:r>
              <a:rPr lang="is-IS" dirty="0">
                <a:solidFill>
                  <a:schemeClr val="tx2"/>
                </a:solidFill>
              </a:rPr>
              <a:t>non-strategic</a:t>
            </a:r>
            <a:r>
              <a:rPr lang="is-IS" dirty="0"/>
              <a:t> randomness</a:t>
            </a:r>
          </a:p>
          <a:p>
            <a:r>
              <a:rPr lang="is-IS" dirty="0"/>
              <a:t>Included (when needed) in our models as a unique agent called </a:t>
            </a:r>
            <a:r>
              <a:rPr lang="is-IS" dirty="0">
                <a:solidFill>
                  <a:schemeClr val="tx2"/>
                </a:solidFill>
              </a:rPr>
              <a:t>nature</a:t>
            </a:r>
            <a:r>
              <a:rPr lang="is-IS" dirty="0"/>
              <a:t>, which acts: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</a:t>
            </a:r>
            <a:r>
              <a:rPr lang="is-IS" dirty="0"/>
              <a:t>robabilistically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/>
              <a:t>Without reasoning about what other agents will do</a:t>
            </a:r>
          </a:p>
          <a:p>
            <a:r>
              <a:rPr lang="is-IS" dirty="0"/>
              <a:t>(Sometimes referred to as agent </a:t>
            </a:r>
            <a:r>
              <a:rPr lang="is-IS" i="1" dirty="0"/>
              <a:t>i</a:t>
            </a:r>
            <a:r>
              <a:rPr lang="is-IS" dirty="0"/>
              <a:t> = 0, often just </a:t>
            </a:r>
            <a:r>
              <a:rPr lang="is-IS" dirty="0">
                <a:solidFill>
                  <a:schemeClr val="tx2"/>
                </a:solidFill>
              </a:rPr>
              <a:t>nature</a:t>
            </a:r>
            <a:r>
              <a:rPr lang="is-IS" dirty="0"/>
              <a:t>.)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510" y="925155"/>
            <a:ext cx="1536905" cy="15369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10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720C0B7-999C-E64A-820E-120228C53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775" y="0"/>
            <a:ext cx="8731250" cy="7493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Game Representations</a:t>
            </a:r>
            <a:endParaRPr lang="en-US" altLang="en-US" sz="4000" dirty="0">
              <a:solidFill>
                <a:srgbClr val="CCECFF"/>
              </a:solidFill>
            </a:endParaRPr>
          </a:p>
        </p:txBody>
      </p:sp>
      <p:graphicFrame>
        <p:nvGraphicFramePr>
          <p:cNvPr id="286723" name="Group 3">
            <a:extLst>
              <a:ext uri="{FF2B5EF4-FFF2-40B4-BE49-F238E27FC236}">
                <a16:creationId xmlns:a16="http://schemas.microsoft.com/office/drawing/2014/main" id="{B614C7F4-D52E-5147-B55A-21F516778BD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894138" y="2695575"/>
          <a:ext cx="4283075" cy="2786064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41" name="Picture 21" descr="MCj04081500000[1]">
            <a:extLst>
              <a:ext uri="{FF2B5EF4-FFF2-40B4-BE49-F238E27FC236}">
                <a16:creationId xmlns:a16="http://schemas.microsoft.com/office/drawing/2014/main" id="{0866ED97-A468-8247-9200-6FDFFB14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9588" y="2868613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22" descr="MCj04081500000[1]">
            <a:extLst>
              <a:ext uri="{FF2B5EF4-FFF2-40B4-BE49-F238E27FC236}">
                <a16:creationId xmlns:a16="http://schemas.microsoft.com/office/drawing/2014/main" id="{91A0965B-0CB0-A14E-8E57-CC5E01C7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888" y="2106613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Document">
            <a:extLst>
              <a:ext uri="{FF2B5EF4-FFF2-40B4-BE49-F238E27FC236}">
                <a16:creationId xmlns:a16="http://schemas.microsoft.com/office/drawing/2014/main" id="{63716B55-213C-9441-B8C1-2FAD96986AB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286125" y="3759200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144" name="Document">
            <a:extLst>
              <a:ext uri="{FF2B5EF4-FFF2-40B4-BE49-F238E27FC236}">
                <a16:creationId xmlns:a16="http://schemas.microsoft.com/office/drawing/2014/main" id="{3FF9B899-659E-2343-9128-7036DE5A442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800725" y="1981200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5145" name="Picture 25" descr="MCj02344460000[1]">
            <a:extLst>
              <a:ext uri="{FF2B5EF4-FFF2-40B4-BE49-F238E27FC236}">
                <a16:creationId xmlns:a16="http://schemas.microsoft.com/office/drawing/2014/main" id="{3DDA7740-6F23-EC45-9BB5-7318310C6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025" y="2003425"/>
            <a:ext cx="104933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26" descr="MCj02344460000[1]">
            <a:extLst>
              <a:ext uri="{FF2B5EF4-FFF2-40B4-BE49-F238E27FC236}">
                <a16:creationId xmlns:a16="http://schemas.microsoft.com/office/drawing/2014/main" id="{4E253527-D2EE-1A4A-8599-2E4BF9E6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925" y="4645025"/>
            <a:ext cx="104933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7" name="Text Box 27">
            <a:extLst>
              <a:ext uri="{FF2B5EF4-FFF2-40B4-BE49-F238E27FC236}">
                <a16:creationId xmlns:a16="http://schemas.microsoft.com/office/drawing/2014/main" id="{40C1F239-4E06-CC4F-A16F-A9B8732A7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482975"/>
            <a:ext cx="1752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Row player</a:t>
            </a:r>
            <a:r>
              <a:rPr lang="en-US" altLang="en-US" sz="1800" dirty="0"/>
              <a:t> aka. </a:t>
            </a:r>
            <a:r>
              <a:rPr lang="en-US" altLang="en-US" sz="1800" dirty="0">
                <a:solidFill>
                  <a:schemeClr val="tx2"/>
                </a:solidFill>
              </a:rPr>
              <a:t>player 1</a:t>
            </a:r>
            <a:r>
              <a:rPr lang="en-US" altLang="en-US" sz="1800" dirty="0"/>
              <a:t> chooses a row</a:t>
            </a:r>
          </a:p>
        </p:txBody>
      </p:sp>
      <p:sp>
        <p:nvSpPr>
          <p:cNvPr id="5148" name="Text Box 28">
            <a:extLst>
              <a:ext uri="{FF2B5EF4-FFF2-40B4-BE49-F238E27FC236}">
                <a16:creationId xmlns:a16="http://schemas.microsoft.com/office/drawing/2014/main" id="{631DB8EC-4AB4-B346-99BE-C3AF12D37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82625"/>
            <a:ext cx="2590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Column player</a:t>
            </a:r>
            <a:r>
              <a:rPr lang="en-US" altLang="en-US" sz="1800" dirty="0"/>
              <a:t> aka. </a:t>
            </a:r>
            <a:r>
              <a:rPr lang="en-US" altLang="en-US" sz="1800" dirty="0">
                <a:solidFill>
                  <a:schemeClr val="tx2"/>
                </a:solidFill>
              </a:rPr>
              <a:t>player 2</a:t>
            </a:r>
            <a:r>
              <a:rPr lang="en-US" altLang="en-US" sz="1800" dirty="0"/>
              <a:t> (simultaneously) chooses a column</a:t>
            </a:r>
          </a:p>
        </p:txBody>
      </p:sp>
      <p:sp>
        <p:nvSpPr>
          <p:cNvPr id="5149" name="Text Box 29">
            <a:extLst>
              <a:ext uri="{FF2B5EF4-FFF2-40B4-BE49-F238E27FC236}">
                <a16:creationId xmlns:a16="http://schemas.microsoft.com/office/drawing/2014/main" id="{9307BB7E-16D1-A94A-A9AD-9804AC480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72038"/>
            <a:ext cx="2667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 row or column is called an </a:t>
            </a:r>
            <a:r>
              <a:rPr lang="en-US" altLang="en-US" sz="1800" dirty="0">
                <a:solidFill>
                  <a:schemeClr val="tx2"/>
                </a:solidFill>
              </a:rPr>
              <a:t>action</a:t>
            </a:r>
            <a:r>
              <a:rPr lang="en-US" altLang="en-US" sz="1800" dirty="0"/>
              <a:t> or </a:t>
            </a:r>
            <a:r>
              <a:rPr lang="en-US" altLang="en-US" sz="1800" dirty="0">
                <a:solidFill>
                  <a:schemeClr val="tx2"/>
                </a:solidFill>
              </a:rPr>
              <a:t>(pure) strategy</a:t>
            </a:r>
          </a:p>
        </p:txBody>
      </p:sp>
      <p:sp>
        <p:nvSpPr>
          <p:cNvPr id="5150" name="Line 30">
            <a:extLst>
              <a:ext uri="{FF2B5EF4-FFF2-40B4-BE49-F238E27FC236}">
                <a16:creationId xmlns:a16="http://schemas.microsoft.com/office/drawing/2014/main" id="{4057ADF7-0AC0-1E46-B556-E5169A3872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6800" y="5329238"/>
            <a:ext cx="685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Text Box 31">
            <a:extLst>
              <a:ext uri="{FF2B5EF4-FFF2-40B4-BE49-F238E27FC236}">
                <a16:creationId xmlns:a16="http://schemas.microsoft.com/office/drawing/2014/main" id="{FF909523-1FEA-534F-A969-F2628C7B7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0" y="5710238"/>
            <a:ext cx="661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Row player’s utility is always listed first, column player’s second</a:t>
            </a:r>
          </a:p>
        </p:txBody>
      </p:sp>
      <p:sp>
        <p:nvSpPr>
          <p:cNvPr id="5152" name="Text Box 32">
            <a:extLst>
              <a:ext uri="{FF2B5EF4-FFF2-40B4-BE49-F238E27FC236}">
                <a16:creationId xmlns:a16="http://schemas.microsoft.com/office/drawing/2014/main" id="{B3FB9C3A-DAAD-9342-8545-FF5DD14D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6172200"/>
            <a:ext cx="708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Zero-sum</a:t>
            </a:r>
            <a:r>
              <a:rPr lang="en-US" altLang="en-US" sz="1800" dirty="0"/>
              <a:t> game: the utilities in each entry sum to 0 (or a constant)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Three-player game would be a 3D table with 3 utilities per entry, etc.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5499E-3A71-F64A-B614-5590BE27F20B}"/>
              </a:ext>
            </a:extLst>
          </p:cNvPr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82529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927850" cy="807720"/>
          </a:xfrm>
        </p:spPr>
        <p:txBody>
          <a:bodyPr/>
          <a:lstStyle/>
          <a:p>
            <a:r>
              <a:rPr lang="en-US" altLang="en-US"/>
              <a:t>Game representations</a:t>
            </a:r>
          </a:p>
        </p:txBody>
      </p:sp>
      <p:grpSp>
        <p:nvGrpSpPr>
          <p:cNvPr id="2" name="Group 116"/>
          <p:cNvGrpSpPr>
            <a:grpSpLocks/>
          </p:cNvGrpSpPr>
          <p:nvPr/>
        </p:nvGrpSpPr>
        <p:grpSpPr bwMode="auto">
          <a:xfrm>
            <a:off x="76200" y="1295400"/>
            <a:ext cx="4311650" cy="4346575"/>
            <a:chOff x="48" y="816"/>
            <a:chExt cx="2716" cy="2738"/>
          </a:xfrm>
        </p:grpSpPr>
        <p:sp>
          <p:nvSpPr>
            <p:cNvPr id="5151" name="Text Box 4"/>
            <p:cNvSpPr txBox="1">
              <a:spLocks noChangeArrowheads="1"/>
            </p:cNvSpPr>
            <p:nvPr/>
          </p:nvSpPr>
          <p:spPr bwMode="auto">
            <a:xfrm>
              <a:off x="864" y="816"/>
              <a:ext cx="145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400" dirty="0">
                  <a:latin typeface="+mn-lt"/>
                </a:rPr>
                <a:t>Extensive form </a:t>
              </a:r>
            </a:p>
            <a:p>
              <a:r>
                <a:rPr lang="en-US" altLang="en-US" sz="2400" dirty="0">
                  <a:latin typeface="+mn-lt"/>
                </a:rPr>
                <a:t>(aka tree form)</a:t>
              </a:r>
            </a:p>
          </p:txBody>
        </p:sp>
        <p:grpSp>
          <p:nvGrpSpPr>
            <p:cNvPr id="5152" name="Group 104"/>
            <p:cNvGrpSpPr>
              <a:grpSpLocks/>
            </p:cNvGrpSpPr>
            <p:nvPr/>
          </p:nvGrpSpPr>
          <p:grpSpPr bwMode="auto">
            <a:xfrm>
              <a:off x="48" y="1824"/>
              <a:ext cx="2716" cy="1730"/>
              <a:chOff x="144" y="720"/>
              <a:chExt cx="2716" cy="1730"/>
            </a:xfrm>
          </p:grpSpPr>
          <p:sp>
            <p:nvSpPr>
              <p:cNvPr id="5153" name="Oval 7"/>
              <p:cNvSpPr>
                <a:spLocks noChangeArrowheads="1"/>
              </p:cNvSpPr>
              <p:nvPr/>
            </p:nvSpPr>
            <p:spPr bwMode="auto">
              <a:xfrm>
                <a:off x="152" y="1344"/>
                <a:ext cx="580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54" name="Rectangle 8"/>
              <p:cNvSpPr>
                <a:spLocks noChangeArrowheads="1"/>
              </p:cNvSpPr>
              <p:nvPr/>
            </p:nvSpPr>
            <p:spPr bwMode="auto">
              <a:xfrm>
                <a:off x="144" y="1497"/>
                <a:ext cx="63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player 1</a:t>
                </a:r>
              </a:p>
            </p:txBody>
          </p:sp>
          <p:sp>
            <p:nvSpPr>
              <p:cNvPr id="5155" name="Line 23"/>
              <p:cNvSpPr>
                <a:spLocks noChangeShapeType="1"/>
              </p:cNvSpPr>
              <p:nvPr/>
            </p:nvSpPr>
            <p:spPr bwMode="auto">
              <a:xfrm flipV="1">
                <a:off x="728" y="1152"/>
                <a:ext cx="628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6" name="Line 24"/>
              <p:cNvSpPr>
                <a:spLocks noChangeShapeType="1"/>
              </p:cNvSpPr>
              <p:nvPr/>
            </p:nvSpPr>
            <p:spPr bwMode="auto">
              <a:xfrm>
                <a:off x="728" y="1632"/>
                <a:ext cx="624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7" name="Line 27"/>
              <p:cNvSpPr>
                <a:spLocks noChangeShapeType="1"/>
              </p:cNvSpPr>
              <p:nvPr/>
            </p:nvSpPr>
            <p:spPr bwMode="auto">
              <a:xfrm flipV="1">
                <a:off x="1932" y="816"/>
                <a:ext cx="624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8" name="Line 28"/>
              <p:cNvSpPr>
                <a:spLocks noChangeShapeType="1"/>
              </p:cNvSpPr>
              <p:nvPr/>
            </p:nvSpPr>
            <p:spPr bwMode="auto">
              <a:xfrm>
                <a:off x="1932" y="1152"/>
                <a:ext cx="624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9" name="Rectangle 31"/>
              <p:cNvSpPr>
                <a:spLocks noChangeArrowheads="1"/>
              </p:cNvSpPr>
              <p:nvPr/>
            </p:nvSpPr>
            <p:spPr bwMode="auto">
              <a:xfrm>
                <a:off x="2556" y="720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1, 2</a:t>
                </a:r>
              </a:p>
            </p:txBody>
          </p:sp>
          <p:sp>
            <p:nvSpPr>
              <p:cNvPr id="5160" name="Rectangle 32"/>
              <p:cNvSpPr>
                <a:spLocks noChangeArrowheads="1"/>
              </p:cNvSpPr>
              <p:nvPr/>
            </p:nvSpPr>
            <p:spPr bwMode="auto">
              <a:xfrm>
                <a:off x="2556" y="1296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3, 4</a:t>
                </a:r>
              </a:p>
            </p:txBody>
          </p:sp>
          <p:sp>
            <p:nvSpPr>
              <p:cNvPr id="5161" name="Oval 33"/>
              <p:cNvSpPr>
                <a:spLocks noChangeArrowheads="1"/>
              </p:cNvSpPr>
              <p:nvPr/>
            </p:nvSpPr>
            <p:spPr bwMode="auto">
              <a:xfrm>
                <a:off x="1360" y="864"/>
                <a:ext cx="580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62" name="Rectangle 34"/>
              <p:cNvSpPr>
                <a:spLocks noChangeArrowheads="1"/>
              </p:cNvSpPr>
              <p:nvPr/>
            </p:nvSpPr>
            <p:spPr bwMode="auto">
              <a:xfrm>
                <a:off x="1327" y="1017"/>
                <a:ext cx="633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pPr algn="ctr"/>
                <a:r>
                  <a:rPr lang="en-US" altLang="en-US" sz="1800">
                    <a:latin typeface="+mn-lt"/>
                  </a:rPr>
                  <a:t>player 2</a:t>
                </a:r>
              </a:p>
              <a:p>
                <a:pPr algn="ctr"/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5163" name="Rectangle 41"/>
              <p:cNvSpPr>
                <a:spLocks noChangeArrowheads="1"/>
              </p:cNvSpPr>
              <p:nvPr/>
            </p:nvSpPr>
            <p:spPr bwMode="auto">
              <a:xfrm>
                <a:off x="920" y="1056"/>
                <a:ext cx="30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Up</a:t>
                </a:r>
              </a:p>
            </p:txBody>
          </p:sp>
          <p:sp>
            <p:nvSpPr>
              <p:cNvPr id="5164" name="Rectangle 42"/>
              <p:cNvSpPr>
                <a:spLocks noChangeArrowheads="1"/>
              </p:cNvSpPr>
              <p:nvPr/>
            </p:nvSpPr>
            <p:spPr bwMode="auto">
              <a:xfrm>
                <a:off x="788" y="1929"/>
                <a:ext cx="48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Down</a:t>
                </a:r>
              </a:p>
            </p:txBody>
          </p:sp>
          <p:sp>
            <p:nvSpPr>
              <p:cNvPr id="5165" name="Rectangle 43"/>
              <p:cNvSpPr>
                <a:spLocks noChangeArrowheads="1"/>
              </p:cNvSpPr>
              <p:nvPr/>
            </p:nvSpPr>
            <p:spPr bwMode="auto">
              <a:xfrm>
                <a:off x="2072" y="720"/>
                <a:ext cx="3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Left</a:t>
                </a:r>
              </a:p>
            </p:txBody>
          </p:sp>
          <p:sp>
            <p:nvSpPr>
              <p:cNvPr id="5166" name="Rectangle 44"/>
              <p:cNvSpPr>
                <a:spLocks noChangeArrowheads="1"/>
              </p:cNvSpPr>
              <p:nvPr/>
            </p:nvSpPr>
            <p:spPr bwMode="auto">
              <a:xfrm>
                <a:off x="2068" y="1305"/>
                <a:ext cx="45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Right</a:t>
                </a:r>
              </a:p>
            </p:txBody>
          </p:sp>
          <p:sp>
            <p:nvSpPr>
              <p:cNvPr id="5167" name="Line 73"/>
              <p:cNvSpPr>
                <a:spLocks noChangeShapeType="1"/>
              </p:cNvSpPr>
              <p:nvPr/>
            </p:nvSpPr>
            <p:spPr bwMode="auto">
              <a:xfrm flipV="1">
                <a:off x="1932" y="1728"/>
                <a:ext cx="624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8" name="Line 74"/>
              <p:cNvSpPr>
                <a:spLocks noChangeShapeType="1"/>
              </p:cNvSpPr>
              <p:nvPr/>
            </p:nvSpPr>
            <p:spPr bwMode="auto">
              <a:xfrm>
                <a:off x="1932" y="2064"/>
                <a:ext cx="624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9" name="Rectangle 75"/>
              <p:cNvSpPr>
                <a:spLocks noChangeArrowheads="1"/>
              </p:cNvSpPr>
              <p:nvPr/>
            </p:nvSpPr>
            <p:spPr bwMode="auto">
              <a:xfrm>
                <a:off x="2556" y="1632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5, 6</a:t>
                </a:r>
              </a:p>
            </p:txBody>
          </p:sp>
          <p:sp>
            <p:nvSpPr>
              <p:cNvPr id="5170" name="Rectangle 76"/>
              <p:cNvSpPr>
                <a:spLocks noChangeArrowheads="1"/>
              </p:cNvSpPr>
              <p:nvPr/>
            </p:nvSpPr>
            <p:spPr bwMode="auto">
              <a:xfrm>
                <a:off x="2556" y="2208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7, 8</a:t>
                </a:r>
              </a:p>
            </p:txBody>
          </p:sp>
          <p:sp>
            <p:nvSpPr>
              <p:cNvPr id="5171" name="Oval 77"/>
              <p:cNvSpPr>
                <a:spLocks noChangeArrowheads="1"/>
              </p:cNvSpPr>
              <p:nvPr/>
            </p:nvSpPr>
            <p:spPr bwMode="auto">
              <a:xfrm>
                <a:off x="1360" y="1776"/>
                <a:ext cx="580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72" name="Rectangle 78"/>
              <p:cNvSpPr>
                <a:spLocks noChangeArrowheads="1"/>
              </p:cNvSpPr>
              <p:nvPr/>
            </p:nvSpPr>
            <p:spPr bwMode="auto">
              <a:xfrm>
                <a:off x="1327" y="1929"/>
                <a:ext cx="633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pPr algn="ctr"/>
                <a:r>
                  <a:rPr lang="en-US" altLang="en-US" sz="1800">
                    <a:latin typeface="+mn-lt"/>
                  </a:rPr>
                  <a:t>player 2</a:t>
                </a:r>
              </a:p>
              <a:p>
                <a:pPr algn="ctr"/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5173" name="Rectangle 79"/>
              <p:cNvSpPr>
                <a:spLocks noChangeArrowheads="1"/>
              </p:cNvSpPr>
              <p:nvPr/>
            </p:nvSpPr>
            <p:spPr bwMode="auto">
              <a:xfrm>
                <a:off x="2072" y="1632"/>
                <a:ext cx="3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Left</a:t>
                </a:r>
              </a:p>
            </p:txBody>
          </p:sp>
          <p:sp>
            <p:nvSpPr>
              <p:cNvPr id="5174" name="Rectangle 80"/>
              <p:cNvSpPr>
                <a:spLocks noChangeArrowheads="1"/>
              </p:cNvSpPr>
              <p:nvPr/>
            </p:nvSpPr>
            <p:spPr bwMode="auto">
              <a:xfrm>
                <a:off x="2068" y="2217"/>
                <a:ext cx="45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Right</a:t>
                </a:r>
              </a:p>
            </p:txBody>
          </p:sp>
        </p:grpSp>
      </p:grpSp>
      <p:grpSp>
        <p:nvGrpSpPr>
          <p:cNvPr id="4" name="Group 117"/>
          <p:cNvGrpSpPr>
            <a:grpSpLocks/>
          </p:cNvGrpSpPr>
          <p:nvPr/>
        </p:nvGrpSpPr>
        <p:grpSpPr bwMode="auto">
          <a:xfrm>
            <a:off x="4546600" y="1022350"/>
            <a:ext cx="4470400" cy="4006850"/>
            <a:chOff x="2864" y="644"/>
            <a:chExt cx="2816" cy="2524"/>
          </a:xfrm>
        </p:grpSpPr>
        <p:sp>
          <p:nvSpPr>
            <p:cNvPr id="5128" name="Text Box 5"/>
            <p:cNvSpPr txBox="1">
              <a:spLocks noChangeArrowheads="1"/>
            </p:cNvSpPr>
            <p:nvPr/>
          </p:nvSpPr>
          <p:spPr bwMode="auto">
            <a:xfrm>
              <a:off x="3648" y="644"/>
              <a:ext cx="1722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400" dirty="0">
                  <a:latin typeface="+mn-lt"/>
                </a:rPr>
                <a:t>Matrix form </a:t>
              </a:r>
            </a:p>
            <a:p>
              <a:r>
                <a:rPr lang="en-US" altLang="en-US" sz="2400" dirty="0">
                  <a:latin typeface="+mn-lt"/>
                </a:rPr>
                <a:t>(aka normal form</a:t>
              </a:r>
            </a:p>
            <a:p>
              <a:r>
                <a:rPr lang="en-US" altLang="en-US" sz="2400" dirty="0">
                  <a:latin typeface="+mn-lt"/>
                </a:rPr>
                <a:t>aka strategic form)</a:t>
              </a:r>
            </a:p>
          </p:txBody>
        </p:sp>
        <p:grpSp>
          <p:nvGrpSpPr>
            <p:cNvPr id="5129" name="Group 115"/>
            <p:cNvGrpSpPr>
              <a:grpSpLocks/>
            </p:cNvGrpSpPr>
            <p:nvPr/>
          </p:nvGrpSpPr>
          <p:grpSpPr bwMode="auto">
            <a:xfrm>
              <a:off x="2864" y="1632"/>
              <a:ext cx="2816" cy="1536"/>
              <a:chOff x="2864" y="1248"/>
              <a:chExt cx="2816" cy="1536"/>
            </a:xfrm>
          </p:grpSpPr>
          <p:sp>
            <p:nvSpPr>
              <p:cNvPr id="5130" name="Rectangle 35"/>
              <p:cNvSpPr>
                <a:spLocks noChangeArrowheads="1"/>
              </p:cNvSpPr>
              <p:nvPr/>
            </p:nvSpPr>
            <p:spPr bwMode="auto">
              <a:xfrm>
                <a:off x="3840" y="1920"/>
                <a:ext cx="912" cy="86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31" name="Line 36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0" cy="8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Line 37"/>
              <p:cNvSpPr>
                <a:spLocks noChangeShapeType="1"/>
              </p:cNvSpPr>
              <p:nvPr/>
            </p:nvSpPr>
            <p:spPr bwMode="auto">
              <a:xfrm>
                <a:off x="3840" y="2352"/>
                <a:ext cx="18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Rectangle 38"/>
              <p:cNvSpPr>
                <a:spLocks noChangeArrowheads="1"/>
              </p:cNvSpPr>
              <p:nvPr/>
            </p:nvSpPr>
            <p:spPr bwMode="auto">
              <a:xfrm>
                <a:off x="2864" y="2112"/>
                <a:ext cx="733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 dirty="0">
                    <a:latin typeface="+mn-lt"/>
                  </a:rPr>
                  <a:t>player 1’</a:t>
                </a:r>
                <a:r>
                  <a:rPr lang="en-US" altLang="ja-JP" sz="1800" dirty="0">
                    <a:latin typeface="+mn-lt"/>
                  </a:rPr>
                  <a:t>s</a:t>
                </a:r>
              </a:p>
              <a:p>
                <a:r>
                  <a:rPr lang="en-US" altLang="en-US" sz="1800" dirty="0">
                    <a:latin typeface="+mn-lt"/>
                  </a:rPr>
                  <a:t>strategy</a:t>
                </a:r>
              </a:p>
            </p:txBody>
          </p:sp>
          <p:sp>
            <p:nvSpPr>
              <p:cNvPr id="5134" name="Rectangle 39"/>
              <p:cNvSpPr>
                <a:spLocks noChangeArrowheads="1"/>
              </p:cNvSpPr>
              <p:nvPr/>
            </p:nvSpPr>
            <p:spPr bwMode="auto">
              <a:xfrm>
                <a:off x="4272" y="1248"/>
                <a:ext cx="133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 dirty="0">
                    <a:latin typeface="+mn-lt"/>
                  </a:rPr>
                  <a:t>player 2</a:t>
                </a:r>
                <a:r>
                  <a:rPr lang="en-US" altLang="ja-JP" sz="1800" dirty="0">
                    <a:latin typeface="+mn-lt"/>
                  </a:rPr>
                  <a:t>’s strategy</a:t>
                </a:r>
                <a:endParaRPr lang="en-US" altLang="en-US" sz="1800" dirty="0">
                  <a:latin typeface="+mn-lt"/>
                </a:endParaRPr>
              </a:p>
            </p:txBody>
          </p:sp>
          <p:sp>
            <p:nvSpPr>
              <p:cNvPr id="5135" name="Rectangle 40"/>
              <p:cNvSpPr>
                <a:spLocks noChangeArrowheads="1"/>
              </p:cNvSpPr>
              <p:nvPr/>
            </p:nvSpPr>
            <p:spPr bwMode="auto">
              <a:xfrm>
                <a:off x="3936" y="2064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1, 2</a:t>
                </a:r>
              </a:p>
            </p:txBody>
          </p:sp>
          <p:sp>
            <p:nvSpPr>
              <p:cNvPr id="5136" name="Rectangle 45"/>
              <p:cNvSpPr>
                <a:spLocks noChangeArrowheads="1"/>
              </p:cNvSpPr>
              <p:nvPr/>
            </p:nvSpPr>
            <p:spPr bwMode="auto">
              <a:xfrm>
                <a:off x="3504" y="2016"/>
                <a:ext cx="30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 dirty="0">
                    <a:latin typeface="+mn-lt"/>
                  </a:rPr>
                  <a:t>Up</a:t>
                </a:r>
              </a:p>
            </p:txBody>
          </p:sp>
          <p:sp>
            <p:nvSpPr>
              <p:cNvPr id="5137" name="Rectangle 46"/>
              <p:cNvSpPr>
                <a:spLocks noChangeArrowheads="1"/>
              </p:cNvSpPr>
              <p:nvPr/>
            </p:nvSpPr>
            <p:spPr bwMode="auto">
              <a:xfrm>
                <a:off x="3408" y="2457"/>
                <a:ext cx="48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Down</a:t>
                </a:r>
              </a:p>
            </p:txBody>
          </p:sp>
          <p:sp>
            <p:nvSpPr>
              <p:cNvPr id="5138" name="Rectangle 47"/>
              <p:cNvSpPr>
                <a:spLocks noChangeArrowheads="1"/>
              </p:cNvSpPr>
              <p:nvPr/>
            </p:nvSpPr>
            <p:spPr bwMode="auto">
              <a:xfrm>
                <a:off x="3888" y="1516"/>
                <a:ext cx="39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 dirty="0">
                    <a:latin typeface="+mn-lt"/>
                  </a:rPr>
                  <a:t>Left,</a:t>
                </a:r>
              </a:p>
              <a:p>
                <a:r>
                  <a:rPr lang="en-US" altLang="en-US" sz="1800" dirty="0">
                    <a:latin typeface="+mn-lt"/>
                  </a:rPr>
                  <a:t>Left</a:t>
                </a:r>
              </a:p>
            </p:txBody>
          </p:sp>
          <p:sp>
            <p:nvSpPr>
              <p:cNvPr id="5139" name="Rectangle 48"/>
              <p:cNvSpPr>
                <a:spLocks noChangeArrowheads="1"/>
              </p:cNvSpPr>
              <p:nvPr/>
            </p:nvSpPr>
            <p:spPr bwMode="auto">
              <a:xfrm>
                <a:off x="4320" y="1516"/>
                <a:ext cx="45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Left,</a:t>
                </a:r>
              </a:p>
              <a:p>
                <a:r>
                  <a:rPr lang="en-US" altLang="en-US" sz="1800">
                    <a:latin typeface="+mn-lt"/>
                  </a:rPr>
                  <a:t>Right</a:t>
                </a:r>
              </a:p>
            </p:txBody>
          </p:sp>
          <p:sp>
            <p:nvSpPr>
              <p:cNvPr id="5140" name="Rectangle 49"/>
              <p:cNvSpPr>
                <a:spLocks noChangeArrowheads="1"/>
              </p:cNvSpPr>
              <p:nvPr/>
            </p:nvSpPr>
            <p:spPr bwMode="auto">
              <a:xfrm>
                <a:off x="4852" y="2064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3, 4</a:t>
                </a:r>
              </a:p>
            </p:txBody>
          </p:sp>
          <p:sp>
            <p:nvSpPr>
              <p:cNvPr id="5141" name="Rectangle 50"/>
              <p:cNvSpPr>
                <a:spLocks noChangeArrowheads="1"/>
              </p:cNvSpPr>
              <p:nvPr/>
            </p:nvSpPr>
            <p:spPr bwMode="auto">
              <a:xfrm>
                <a:off x="3936" y="2448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5, 6</a:t>
                </a:r>
              </a:p>
            </p:txBody>
          </p:sp>
          <p:sp>
            <p:nvSpPr>
              <p:cNvPr id="5142" name="Rectangle 51"/>
              <p:cNvSpPr>
                <a:spLocks noChangeArrowheads="1"/>
              </p:cNvSpPr>
              <p:nvPr/>
            </p:nvSpPr>
            <p:spPr bwMode="auto">
              <a:xfrm>
                <a:off x="4368" y="2448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7, 8</a:t>
                </a:r>
              </a:p>
            </p:txBody>
          </p:sp>
          <p:sp>
            <p:nvSpPr>
              <p:cNvPr id="5143" name="Rectangle 107"/>
              <p:cNvSpPr>
                <a:spLocks noChangeArrowheads="1"/>
              </p:cNvSpPr>
              <p:nvPr/>
            </p:nvSpPr>
            <p:spPr bwMode="auto">
              <a:xfrm>
                <a:off x="4752" y="1920"/>
                <a:ext cx="912" cy="86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44" name="Rectangle 108"/>
              <p:cNvSpPr>
                <a:spLocks noChangeArrowheads="1"/>
              </p:cNvSpPr>
              <p:nvPr/>
            </p:nvSpPr>
            <p:spPr bwMode="auto">
              <a:xfrm>
                <a:off x="4760" y="1536"/>
                <a:ext cx="49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Right,</a:t>
                </a:r>
              </a:p>
              <a:p>
                <a:r>
                  <a:rPr lang="en-US" altLang="en-US" sz="1800">
                    <a:latin typeface="+mn-lt"/>
                  </a:rPr>
                  <a:t>Left</a:t>
                </a:r>
              </a:p>
            </p:txBody>
          </p:sp>
          <p:sp>
            <p:nvSpPr>
              <p:cNvPr id="5145" name="Rectangle 109"/>
              <p:cNvSpPr>
                <a:spLocks noChangeArrowheads="1"/>
              </p:cNvSpPr>
              <p:nvPr/>
            </p:nvSpPr>
            <p:spPr bwMode="auto">
              <a:xfrm>
                <a:off x="5184" y="1536"/>
                <a:ext cx="49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Right,</a:t>
                </a:r>
              </a:p>
              <a:p>
                <a:r>
                  <a:rPr lang="en-US" altLang="en-US" sz="1800">
                    <a:latin typeface="+mn-lt"/>
                  </a:rPr>
                  <a:t>Right</a:t>
                </a:r>
              </a:p>
            </p:txBody>
          </p:sp>
          <p:sp>
            <p:nvSpPr>
              <p:cNvPr id="5146" name="Line 110"/>
              <p:cNvSpPr>
                <a:spLocks noChangeShapeType="1"/>
              </p:cNvSpPr>
              <p:nvPr/>
            </p:nvSpPr>
            <p:spPr bwMode="auto">
              <a:xfrm>
                <a:off x="5232" y="1920"/>
                <a:ext cx="0" cy="8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7" name="Rectangle 111"/>
              <p:cNvSpPr>
                <a:spLocks noChangeArrowheads="1"/>
              </p:cNvSpPr>
              <p:nvPr/>
            </p:nvSpPr>
            <p:spPr bwMode="auto">
              <a:xfrm>
                <a:off x="5284" y="2064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3, 4</a:t>
                </a:r>
              </a:p>
            </p:txBody>
          </p:sp>
          <p:sp>
            <p:nvSpPr>
              <p:cNvPr id="5148" name="Rectangle 112"/>
              <p:cNvSpPr>
                <a:spLocks noChangeArrowheads="1"/>
              </p:cNvSpPr>
              <p:nvPr/>
            </p:nvSpPr>
            <p:spPr bwMode="auto">
              <a:xfrm>
                <a:off x="4372" y="2064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1, 2</a:t>
                </a:r>
              </a:p>
            </p:txBody>
          </p:sp>
          <p:sp>
            <p:nvSpPr>
              <p:cNvPr id="5149" name="Rectangle 113"/>
              <p:cNvSpPr>
                <a:spLocks noChangeArrowheads="1"/>
              </p:cNvSpPr>
              <p:nvPr/>
            </p:nvSpPr>
            <p:spPr bwMode="auto">
              <a:xfrm>
                <a:off x="4852" y="2448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5, 6</a:t>
                </a:r>
              </a:p>
            </p:txBody>
          </p:sp>
          <p:sp>
            <p:nvSpPr>
              <p:cNvPr id="5150" name="Rectangle 114"/>
              <p:cNvSpPr>
                <a:spLocks noChangeArrowheads="1"/>
              </p:cNvSpPr>
              <p:nvPr/>
            </p:nvSpPr>
            <p:spPr bwMode="auto">
              <a:xfrm>
                <a:off x="5284" y="2448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7, 8</a:t>
                </a:r>
              </a:p>
            </p:txBody>
          </p:sp>
        </p:grpSp>
      </p:grpSp>
      <p:grpSp>
        <p:nvGrpSpPr>
          <p:cNvPr id="6" name="Group 120"/>
          <p:cNvGrpSpPr>
            <a:grpSpLocks/>
          </p:cNvGrpSpPr>
          <p:nvPr/>
        </p:nvGrpSpPr>
        <p:grpSpPr bwMode="auto">
          <a:xfrm>
            <a:off x="3048000" y="6099175"/>
            <a:ext cx="3878263" cy="454025"/>
            <a:chOff x="1920" y="3842"/>
            <a:chExt cx="2443" cy="286"/>
          </a:xfrm>
        </p:grpSpPr>
        <p:sp>
          <p:nvSpPr>
            <p:cNvPr id="5126" name="Line 118"/>
            <p:cNvSpPr>
              <a:spLocks noChangeShapeType="1"/>
            </p:cNvSpPr>
            <p:nvPr/>
          </p:nvSpPr>
          <p:spPr bwMode="auto">
            <a:xfrm>
              <a:off x="1968" y="4128"/>
              <a:ext cx="2352" cy="0"/>
            </a:xfrm>
            <a:prstGeom prst="line">
              <a:avLst/>
            </a:prstGeom>
            <a:noFill/>
            <a:ln w="57150">
              <a:solidFill>
                <a:srgbClr val="D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Text Box 119"/>
            <p:cNvSpPr txBox="1">
              <a:spLocks noChangeArrowheads="1"/>
            </p:cNvSpPr>
            <p:nvPr/>
          </p:nvSpPr>
          <p:spPr bwMode="auto">
            <a:xfrm>
              <a:off x="1920" y="3842"/>
              <a:ext cx="24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800" b="1">
                  <a:solidFill>
                    <a:srgbClr val="DC0000"/>
                  </a:solidFill>
                  <a:latin typeface="+mn-lt"/>
                </a:rPr>
                <a:t>Potential combinatorial explosion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9A5787-DEA6-9248-ABFC-FFCFB7A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2102878-3058-1E4E-B850-065E1D584B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578221"/>
            <a:ext cx="8959850" cy="749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Seinfeld’s Rock-Paper-Scissors</a:t>
            </a:r>
            <a:endParaRPr lang="en-US" altLang="en-US" sz="4000" dirty="0">
              <a:solidFill>
                <a:srgbClr val="CCECFF"/>
              </a:solidFill>
            </a:endParaRPr>
          </a:p>
        </p:txBody>
      </p:sp>
      <p:graphicFrame>
        <p:nvGraphicFramePr>
          <p:cNvPr id="288771" name="Group 3">
            <a:extLst>
              <a:ext uri="{FF2B5EF4-FFF2-40B4-BE49-F238E27FC236}">
                <a16:creationId xmlns:a16="http://schemas.microsoft.com/office/drawing/2014/main" id="{E8D9B165-646B-DB44-A2E1-7C89AB538FC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565525" y="3995738"/>
          <a:ext cx="4283075" cy="2786061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213" name="Picture 21" descr="MCj04081500000[1]">
            <a:extLst>
              <a:ext uri="{FF2B5EF4-FFF2-40B4-BE49-F238E27FC236}">
                <a16:creationId xmlns:a16="http://schemas.microsoft.com/office/drawing/2014/main" id="{5899947C-32B0-2748-AFD3-BD8557BC1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975" y="4168775"/>
            <a:ext cx="77311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22" descr="MCj04081500000[1]">
            <a:extLst>
              <a:ext uri="{FF2B5EF4-FFF2-40B4-BE49-F238E27FC236}">
                <a16:creationId xmlns:a16="http://schemas.microsoft.com/office/drawing/2014/main" id="{95C1526A-FA55-6A47-8E1E-A8450218B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3406775"/>
            <a:ext cx="77311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5" name="Document">
            <a:extLst>
              <a:ext uri="{FF2B5EF4-FFF2-40B4-BE49-F238E27FC236}">
                <a16:creationId xmlns:a16="http://schemas.microsoft.com/office/drawing/2014/main" id="{548809D7-3FA1-4645-8AC4-40EB4192594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57513" y="5059363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216" name="Document">
            <a:extLst>
              <a:ext uri="{FF2B5EF4-FFF2-40B4-BE49-F238E27FC236}">
                <a16:creationId xmlns:a16="http://schemas.microsoft.com/office/drawing/2014/main" id="{8905B235-BA86-D041-9A68-A2B01FEA474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472113" y="3281363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217" name="Picture 25" descr="MCj02344460000[1]">
            <a:extLst>
              <a:ext uri="{FF2B5EF4-FFF2-40B4-BE49-F238E27FC236}">
                <a16:creationId xmlns:a16="http://schemas.microsoft.com/office/drawing/2014/main" id="{CBEA6DE4-BC7E-0343-BDEF-B1A56D401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2413" y="3303588"/>
            <a:ext cx="10493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26" descr="MCj02344460000[1]">
            <a:extLst>
              <a:ext uri="{FF2B5EF4-FFF2-40B4-BE49-F238E27FC236}">
                <a16:creationId xmlns:a16="http://schemas.microsoft.com/office/drawing/2014/main" id="{8A211B73-0FC0-1E46-9207-40E1D5D17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313" y="5945188"/>
            <a:ext cx="10493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9" name="Text Box 27">
            <a:extLst>
              <a:ext uri="{FF2B5EF4-FFF2-40B4-BE49-F238E27FC236}">
                <a16:creationId xmlns:a16="http://schemas.microsoft.com/office/drawing/2014/main" id="{327B88C2-92F2-1F43-9CB6-C6B00A3F5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66800"/>
            <a:ext cx="51816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MICKEY: All right, rock beats paper!</a:t>
            </a:r>
            <a:br>
              <a:rPr lang="en-US" altLang="en-US" sz="1800" dirty="0"/>
            </a:br>
            <a:r>
              <a:rPr lang="en-US" altLang="en-US" sz="1800" dirty="0"/>
              <a:t>(Mickey smacks Kramer's hand for losing)</a:t>
            </a:r>
            <a:br>
              <a:rPr lang="en-US" altLang="en-US" sz="1800" dirty="0"/>
            </a:br>
            <a:r>
              <a:rPr lang="en-US" altLang="en-US" sz="1800" dirty="0"/>
              <a:t>KRAMER: I thought paper covered rock.</a:t>
            </a:r>
            <a:br>
              <a:rPr lang="en-US" altLang="en-US" sz="1800" dirty="0"/>
            </a:br>
            <a:r>
              <a:rPr lang="en-US" altLang="en-US" sz="1800" dirty="0"/>
              <a:t>MICKEY: Nah, rock flies right through paper.</a:t>
            </a:r>
            <a:br>
              <a:rPr lang="en-US" altLang="en-US" sz="1800" dirty="0"/>
            </a:br>
            <a:r>
              <a:rPr lang="en-US" altLang="en-US" sz="1800" dirty="0"/>
              <a:t>KRAMER: What beats rock?</a:t>
            </a:r>
            <a:br>
              <a:rPr lang="en-US" altLang="en-US" sz="1800" dirty="0"/>
            </a:br>
            <a:r>
              <a:rPr lang="en-US" altLang="en-US" sz="1800" dirty="0"/>
              <a:t>MICKEY: (looks at hand) Nothing beats rock.</a:t>
            </a:r>
          </a:p>
        </p:txBody>
      </p:sp>
      <p:pic>
        <p:nvPicPr>
          <p:cNvPr id="8220" name="Picture 28" descr="kramer">
            <a:extLst>
              <a:ext uri="{FF2B5EF4-FFF2-40B4-BE49-F238E27FC236}">
                <a16:creationId xmlns:a16="http://schemas.microsoft.com/office/drawing/2014/main" id="{FB1096B7-E6C0-1548-9648-7F68E382F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619" y="1621679"/>
            <a:ext cx="9096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29" descr="mickey">
            <a:extLst>
              <a:ext uri="{FF2B5EF4-FFF2-40B4-BE49-F238E27FC236}">
                <a16:creationId xmlns:a16="http://schemas.microsoft.com/office/drawing/2014/main" id="{A20AFED7-6C55-994F-B267-F4AB00B2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632" y="1602629"/>
            <a:ext cx="915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30" descr="MCj04081500000[1]">
            <a:extLst>
              <a:ext uri="{FF2B5EF4-FFF2-40B4-BE49-F238E27FC236}">
                <a16:creationId xmlns:a16="http://schemas.microsoft.com/office/drawing/2014/main" id="{894B1DA6-4AA9-F14E-9C4F-C20A1346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32" y="2893267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3" name="Document">
            <a:extLst>
              <a:ext uri="{FF2B5EF4-FFF2-40B4-BE49-F238E27FC236}">
                <a16:creationId xmlns:a16="http://schemas.microsoft.com/office/drawing/2014/main" id="{F18183CD-78D0-0749-8724-E75E1565CD2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055019" y="2840879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F3DAB8-DA79-DA43-9705-E50B9C28FBC4}"/>
              </a:ext>
            </a:extLst>
          </p:cNvPr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graphicFrame>
        <p:nvGraphicFramePr>
          <p:cNvPr id="16" name="Group 3">
            <a:extLst>
              <a:ext uri="{FF2B5EF4-FFF2-40B4-BE49-F238E27FC236}">
                <a16:creationId xmlns:a16="http://schemas.microsoft.com/office/drawing/2014/main" id="{4E92E0F4-71B8-374D-B97B-558EF89E71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320479"/>
              </p:ext>
            </p:extLst>
          </p:nvPr>
        </p:nvGraphicFramePr>
        <p:xfrm>
          <a:off x="3568312" y="3987800"/>
          <a:ext cx="4283075" cy="2786061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0333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5" grpId="0" animBg="1"/>
      <p:bldP spid="8216" grpId="0" animBg="1"/>
      <p:bldP spid="8219" grpId="0" bldLvl="3"/>
      <p:bldP spid="82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B965D4F-73B3-934C-A20D-DD77FE6EC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/>
              <a:t>Dominance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9AF85AE-F9A2-5C45-8EF2-C08CEDD476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087718"/>
            <a:ext cx="8610600" cy="2590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Player i’s strategy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strictly dominates</a:t>
            </a:r>
            <a:r>
              <a:rPr lang="en-US" altLang="en-US" dirty="0"/>
              <a:t>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’ if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for any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,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baseline="-25000" dirty="0"/>
              <a:t> </a:t>
            </a:r>
            <a:r>
              <a:rPr lang="en-US" altLang="en-US" dirty="0"/>
              <a:t>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 &gt;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’,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weakly dominates</a:t>
            </a:r>
            <a:r>
              <a:rPr lang="en-US" altLang="en-US" dirty="0"/>
              <a:t>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’ if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for any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,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baseline="-25000" dirty="0"/>
              <a:t> </a:t>
            </a:r>
            <a:r>
              <a:rPr lang="en-US" altLang="en-US" dirty="0"/>
              <a:t>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 </a:t>
            </a:r>
            <a:r>
              <a:rPr lang="en-US" altLang="en-US" dirty="0">
                <a:cs typeface="Arial" panose="020B0604020202020204" pitchFamily="34" charset="0"/>
              </a:rPr>
              <a:t>≥</a:t>
            </a:r>
            <a:r>
              <a:rPr lang="en-US" altLang="en-US" dirty="0"/>
              <a:t>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’,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); and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for some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,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baseline="-25000" dirty="0"/>
              <a:t> </a:t>
            </a:r>
            <a:r>
              <a:rPr lang="en-US" altLang="en-US" dirty="0"/>
              <a:t>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 &gt;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’,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</a:t>
            </a:r>
            <a:endParaRPr lang="en-US" altLang="en-US" dirty="0">
              <a:sym typeface="Symbol" pitchFamily="2" charset="2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</p:txBody>
      </p:sp>
      <p:graphicFrame>
        <p:nvGraphicFramePr>
          <p:cNvPr id="289796" name="Group 4">
            <a:extLst>
              <a:ext uri="{FF2B5EF4-FFF2-40B4-BE49-F238E27FC236}">
                <a16:creationId xmlns:a16="http://schemas.microsoft.com/office/drawing/2014/main" id="{ACE6778C-DBD0-1146-9245-AC19DF9B5BF2}"/>
              </a:ext>
            </a:extLst>
          </p:cNvPr>
          <p:cNvGraphicFramePr>
            <a:graphicFrameLocks noGrp="1"/>
          </p:cNvGraphicFramePr>
          <p:nvPr/>
        </p:nvGraphicFramePr>
        <p:xfrm>
          <a:off x="4579938" y="4013200"/>
          <a:ext cx="4283075" cy="2786064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38" name="Picture 22" descr="MCj04081500000[1]">
            <a:extLst>
              <a:ext uri="{FF2B5EF4-FFF2-40B4-BE49-F238E27FC236}">
                <a16:creationId xmlns:a16="http://schemas.microsoft.com/office/drawing/2014/main" id="{160E9C04-14E9-DB40-82BC-01B9DD2E4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388" y="4186238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23" descr="MCj04081500000[1]">
            <a:extLst>
              <a:ext uri="{FF2B5EF4-FFF2-40B4-BE49-F238E27FC236}">
                <a16:creationId xmlns:a16="http://schemas.microsoft.com/office/drawing/2014/main" id="{B24A6FC6-0B13-6B42-8E10-6B72A114D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5688" y="3424238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0" name="Document">
            <a:extLst>
              <a:ext uri="{FF2B5EF4-FFF2-40B4-BE49-F238E27FC236}">
                <a16:creationId xmlns:a16="http://schemas.microsoft.com/office/drawing/2014/main" id="{43E82917-23A2-4048-96D3-E30626797C7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971925" y="5076825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1" name="Document">
            <a:extLst>
              <a:ext uri="{FF2B5EF4-FFF2-40B4-BE49-F238E27FC236}">
                <a16:creationId xmlns:a16="http://schemas.microsoft.com/office/drawing/2014/main" id="{5D994DEB-AC6F-9142-805A-E6DABD3E99C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486525" y="3298825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9242" name="Picture 26" descr="MCj02344460000[1]">
            <a:extLst>
              <a:ext uri="{FF2B5EF4-FFF2-40B4-BE49-F238E27FC236}">
                <a16:creationId xmlns:a16="http://schemas.microsoft.com/office/drawing/2014/main" id="{A4DFA482-DF62-FD41-A8C6-DA2C5B68F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825" y="3321050"/>
            <a:ext cx="104933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27" descr="MCj02344460000[1]">
            <a:extLst>
              <a:ext uri="{FF2B5EF4-FFF2-40B4-BE49-F238E27FC236}">
                <a16:creationId xmlns:a16="http://schemas.microsoft.com/office/drawing/2014/main" id="{56711E11-87CC-9E46-98A2-C353BEAED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725" y="5962650"/>
            <a:ext cx="104933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20" name="Freeform 28">
            <a:extLst>
              <a:ext uri="{FF2B5EF4-FFF2-40B4-BE49-F238E27FC236}">
                <a16:creationId xmlns:a16="http://schemas.microsoft.com/office/drawing/2014/main" id="{9A66B389-5C8B-8C4E-9FF4-919C096E4D51}"/>
              </a:ext>
            </a:extLst>
          </p:cNvPr>
          <p:cNvSpPr>
            <a:spLocks/>
          </p:cNvSpPr>
          <p:nvPr/>
        </p:nvSpPr>
        <p:spPr bwMode="auto">
          <a:xfrm>
            <a:off x="3022600" y="4419600"/>
            <a:ext cx="711200" cy="990600"/>
          </a:xfrm>
          <a:custGeom>
            <a:avLst/>
            <a:gdLst>
              <a:gd name="T0" fmla="*/ 2147483646 w 448"/>
              <a:gd name="T1" fmla="*/ 0 h 624"/>
              <a:gd name="T2" fmla="*/ 2147483646 w 448"/>
              <a:gd name="T3" fmla="*/ 2147483646 h 624"/>
              <a:gd name="T4" fmla="*/ 2147483646 w 448"/>
              <a:gd name="T5" fmla="*/ 2147483646 h 624"/>
              <a:gd name="T6" fmla="*/ 2147483646 w 448"/>
              <a:gd name="T7" fmla="*/ 2147483646 h 624"/>
              <a:gd name="T8" fmla="*/ 0 60000 65536"/>
              <a:gd name="T9" fmla="*/ 0 60000 65536"/>
              <a:gd name="T10" fmla="*/ 0 60000 65536"/>
              <a:gd name="T11" fmla="*/ 0 60000 65536"/>
              <a:gd name="T12" fmla="*/ 0 w 448"/>
              <a:gd name="T13" fmla="*/ 0 h 624"/>
              <a:gd name="T14" fmla="*/ 448 w 448"/>
              <a:gd name="T15" fmla="*/ 624 h 6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" h="624">
                <a:moveTo>
                  <a:pt x="400" y="0"/>
                </a:moveTo>
                <a:cubicBezTo>
                  <a:pt x="260" y="52"/>
                  <a:pt x="120" y="104"/>
                  <a:pt x="64" y="192"/>
                </a:cubicBezTo>
                <a:cubicBezTo>
                  <a:pt x="8" y="280"/>
                  <a:pt x="0" y="456"/>
                  <a:pt x="64" y="528"/>
                </a:cubicBezTo>
                <a:cubicBezTo>
                  <a:pt x="128" y="600"/>
                  <a:pt x="288" y="612"/>
                  <a:pt x="448" y="624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21" name="Freeform 29">
            <a:extLst>
              <a:ext uri="{FF2B5EF4-FFF2-40B4-BE49-F238E27FC236}">
                <a16:creationId xmlns:a16="http://schemas.microsoft.com/office/drawing/2014/main" id="{C1D8663B-3F1D-3845-BB74-5EA348657E65}"/>
              </a:ext>
            </a:extLst>
          </p:cNvPr>
          <p:cNvSpPr>
            <a:spLocks/>
          </p:cNvSpPr>
          <p:nvPr/>
        </p:nvSpPr>
        <p:spPr bwMode="auto">
          <a:xfrm>
            <a:off x="2603500" y="4572000"/>
            <a:ext cx="977900" cy="1752600"/>
          </a:xfrm>
          <a:custGeom>
            <a:avLst/>
            <a:gdLst>
              <a:gd name="T0" fmla="*/ 2147483646 w 616"/>
              <a:gd name="T1" fmla="*/ 0 h 1104"/>
              <a:gd name="T2" fmla="*/ 2147483646 w 616"/>
              <a:gd name="T3" fmla="*/ 2147483646 h 1104"/>
              <a:gd name="T4" fmla="*/ 2147483646 w 616"/>
              <a:gd name="T5" fmla="*/ 2147483646 h 1104"/>
              <a:gd name="T6" fmla="*/ 2147483646 w 616"/>
              <a:gd name="T7" fmla="*/ 2147483646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616"/>
              <a:gd name="T13" fmla="*/ 0 h 1104"/>
              <a:gd name="T14" fmla="*/ 616 w 616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6" h="1104">
                <a:moveTo>
                  <a:pt x="616" y="0"/>
                </a:moveTo>
                <a:cubicBezTo>
                  <a:pt x="396" y="144"/>
                  <a:pt x="176" y="288"/>
                  <a:pt x="88" y="432"/>
                </a:cubicBezTo>
                <a:cubicBezTo>
                  <a:pt x="0" y="576"/>
                  <a:pt x="24" y="752"/>
                  <a:pt x="88" y="864"/>
                </a:cubicBezTo>
                <a:cubicBezTo>
                  <a:pt x="152" y="976"/>
                  <a:pt x="312" y="1040"/>
                  <a:pt x="472" y="1104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22" name="Text Box 30">
            <a:extLst>
              <a:ext uri="{FF2B5EF4-FFF2-40B4-BE49-F238E27FC236}">
                <a16:creationId xmlns:a16="http://schemas.microsoft.com/office/drawing/2014/main" id="{FE12FADC-0EF8-994B-A474-9F1BB0819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19600"/>
            <a:ext cx="184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strict dominance</a:t>
            </a:r>
          </a:p>
        </p:txBody>
      </p:sp>
      <p:sp>
        <p:nvSpPr>
          <p:cNvPr id="289823" name="Text Box 31">
            <a:extLst>
              <a:ext uri="{FF2B5EF4-FFF2-40B4-BE49-F238E27FC236}">
                <a16:creationId xmlns:a16="http://schemas.microsoft.com/office/drawing/2014/main" id="{C70944FD-538B-BC4C-975E-1A986A4EE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334000"/>
            <a:ext cx="189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8000"/>
                </a:solidFill>
              </a:rPr>
              <a:t>weak dominance</a:t>
            </a:r>
          </a:p>
        </p:txBody>
      </p:sp>
      <p:sp>
        <p:nvSpPr>
          <p:cNvPr id="289825" name="Freeform 33">
            <a:extLst>
              <a:ext uri="{FF2B5EF4-FFF2-40B4-BE49-F238E27FC236}">
                <a16:creationId xmlns:a16="http://schemas.microsoft.com/office/drawing/2014/main" id="{54368CD2-FE74-1F4C-8E18-B18F9E158481}"/>
              </a:ext>
            </a:extLst>
          </p:cNvPr>
          <p:cNvSpPr>
            <a:spLocks/>
          </p:cNvSpPr>
          <p:nvPr/>
        </p:nvSpPr>
        <p:spPr bwMode="auto">
          <a:xfrm>
            <a:off x="2946400" y="5562600"/>
            <a:ext cx="635000" cy="762000"/>
          </a:xfrm>
          <a:custGeom>
            <a:avLst/>
            <a:gdLst>
              <a:gd name="T0" fmla="*/ 2147483646 w 400"/>
              <a:gd name="T1" fmla="*/ 2147483646 h 480"/>
              <a:gd name="T2" fmla="*/ 2147483646 w 400"/>
              <a:gd name="T3" fmla="*/ 2147483646 h 480"/>
              <a:gd name="T4" fmla="*/ 2147483646 w 400"/>
              <a:gd name="T5" fmla="*/ 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304" y="480"/>
                </a:moveTo>
                <a:cubicBezTo>
                  <a:pt x="152" y="352"/>
                  <a:pt x="0" y="224"/>
                  <a:pt x="16" y="144"/>
                </a:cubicBezTo>
                <a:cubicBezTo>
                  <a:pt x="32" y="64"/>
                  <a:pt x="216" y="32"/>
                  <a:pt x="4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41A6E4-B08B-094C-9A0F-82DE24E1345B}"/>
              </a:ext>
            </a:extLst>
          </p:cNvPr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3994145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22" grpId="0"/>
      <p:bldP spid="2898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5433F7A-7E44-B043-AE60-7C3767589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Mixed strategies &amp; Dominance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CAF41BA-9E0D-3646-8DCE-114276B54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763000" cy="2590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Mixed strategy</a:t>
            </a:r>
            <a:r>
              <a:rPr lang="en-US" altLang="en-US" dirty="0"/>
              <a:t> for player </a:t>
            </a:r>
            <a:r>
              <a:rPr lang="en-US" altLang="en-US" dirty="0" err="1"/>
              <a:t>i</a:t>
            </a:r>
            <a:r>
              <a:rPr lang="en-US" altLang="en-US" dirty="0"/>
              <a:t> = </a:t>
            </a:r>
            <a:r>
              <a:rPr lang="en-US" altLang="en-US" dirty="0">
                <a:solidFill>
                  <a:schemeClr val="tx2"/>
                </a:solidFill>
              </a:rPr>
              <a:t>probability distribution</a:t>
            </a:r>
            <a:r>
              <a:rPr lang="en-US" altLang="en-US" dirty="0"/>
              <a:t> over player i’s (pure) strategies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E.g.,1/3             , 1/3         , 1/3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Example of dominance by a mixed strategy:</a:t>
            </a:r>
          </a:p>
        </p:txBody>
      </p:sp>
      <p:graphicFrame>
        <p:nvGraphicFramePr>
          <p:cNvPr id="292868" name="Group 4">
            <a:extLst>
              <a:ext uri="{FF2B5EF4-FFF2-40B4-BE49-F238E27FC236}">
                <a16:creationId xmlns:a16="http://schemas.microsoft.com/office/drawing/2014/main" id="{DD94A780-CE57-BB42-9BFC-E1BAF8B0559A}"/>
              </a:ext>
            </a:extLst>
          </p:cNvPr>
          <p:cNvGraphicFramePr>
            <a:graphicFrameLocks noGrp="1"/>
          </p:cNvGraphicFramePr>
          <p:nvPr/>
        </p:nvGraphicFramePr>
        <p:xfrm>
          <a:off x="2387600" y="3614738"/>
          <a:ext cx="2817813" cy="2786061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5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306" name="Picture 18" descr="MCj04081500000[1]">
            <a:extLst>
              <a:ext uri="{FF2B5EF4-FFF2-40B4-BE49-F238E27FC236}">
                <a16:creationId xmlns:a16="http://schemas.microsoft.com/office/drawing/2014/main" id="{58BFFB90-3452-9D49-909F-611846B7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0" y="2050954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Document">
            <a:extLst>
              <a:ext uri="{FF2B5EF4-FFF2-40B4-BE49-F238E27FC236}">
                <a16:creationId xmlns:a16="http://schemas.microsoft.com/office/drawing/2014/main" id="{B4339680-A9BD-DB44-B81B-E14BB19E38C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63862" y="1998566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2308" name="Picture 20" descr="MCj02344460000[1]">
            <a:extLst>
              <a:ext uri="{FF2B5EF4-FFF2-40B4-BE49-F238E27FC236}">
                <a16:creationId xmlns:a16="http://schemas.microsoft.com/office/drawing/2014/main" id="{33D2E65C-8CE2-FD44-AA7F-84C0A375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62" y="1961260"/>
            <a:ext cx="1049338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9" name="Text Box 21">
            <a:extLst>
              <a:ext uri="{FF2B5EF4-FFF2-40B4-BE49-F238E27FC236}">
                <a16:creationId xmlns:a16="http://schemas.microsoft.com/office/drawing/2014/main" id="{7D54CFBD-C687-584B-9759-E232B45AC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3781425"/>
            <a:ext cx="679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1/2</a:t>
            </a:r>
          </a:p>
        </p:txBody>
      </p:sp>
      <p:sp>
        <p:nvSpPr>
          <p:cNvPr id="12310" name="Text Box 22">
            <a:extLst>
              <a:ext uri="{FF2B5EF4-FFF2-40B4-BE49-F238E27FC236}">
                <a16:creationId xmlns:a16="http://schemas.microsoft.com/office/drawing/2014/main" id="{CD939568-D44B-7847-96F4-ECA409E99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4772025"/>
            <a:ext cx="679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1/2</a:t>
            </a:r>
          </a:p>
        </p:txBody>
      </p:sp>
      <p:sp>
        <p:nvSpPr>
          <p:cNvPr id="12311" name="Freeform 23">
            <a:extLst>
              <a:ext uri="{FF2B5EF4-FFF2-40B4-BE49-F238E27FC236}">
                <a16:creationId xmlns:a16="http://schemas.microsoft.com/office/drawing/2014/main" id="{10EF5853-FFAE-2F49-950D-96E7B84A5BA0}"/>
              </a:ext>
            </a:extLst>
          </p:cNvPr>
          <p:cNvSpPr>
            <a:spLocks/>
          </p:cNvSpPr>
          <p:nvPr/>
        </p:nvSpPr>
        <p:spPr bwMode="auto">
          <a:xfrm>
            <a:off x="762000" y="4452938"/>
            <a:ext cx="1397000" cy="1460500"/>
          </a:xfrm>
          <a:custGeom>
            <a:avLst/>
            <a:gdLst>
              <a:gd name="T0" fmla="*/ 2147483646 w 880"/>
              <a:gd name="T1" fmla="*/ 0 h 920"/>
              <a:gd name="T2" fmla="*/ 2147483646 w 880"/>
              <a:gd name="T3" fmla="*/ 2147483646 h 920"/>
              <a:gd name="T4" fmla="*/ 2147483646 w 880"/>
              <a:gd name="T5" fmla="*/ 2147483646 h 920"/>
              <a:gd name="T6" fmla="*/ 2147483646 w 880"/>
              <a:gd name="T7" fmla="*/ 2147483646 h 920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920"/>
              <a:gd name="T14" fmla="*/ 880 w 880"/>
              <a:gd name="T15" fmla="*/ 920 h 9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920">
                <a:moveTo>
                  <a:pt x="448" y="0"/>
                </a:moveTo>
                <a:cubicBezTo>
                  <a:pt x="240" y="76"/>
                  <a:pt x="32" y="152"/>
                  <a:pt x="16" y="288"/>
                </a:cubicBezTo>
                <a:cubicBezTo>
                  <a:pt x="0" y="424"/>
                  <a:pt x="208" y="712"/>
                  <a:pt x="352" y="816"/>
                </a:cubicBezTo>
                <a:cubicBezTo>
                  <a:pt x="496" y="920"/>
                  <a:pt x="688" y="916"/>
                  <a:pt x="880" y="912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2" name="AutoShape 24">
            <a:extLst>
              <a:ext uri="{FF2B5EF4-FFF2-40B4-BE49-F238E27FC236}">
                <a16:creationId xmlns:a16="http://schemas.microsoft.com/office/drawing/2014/main" id="{34DC5234-3C4F-FD48-99AB-297775F6CF2D}"/>
              </a:ext>
            </a:extLst>
          </p:cNvPr>
          <p:cNvSpPr>
            <a:spLocks/>
          </p:cNvSpPr>
          <p:nvPr/>
        </p:nvSpPr>
        <p:spPr bwMode="auto">
          <a:xfrm>
            <a:off x="1473200" y="3919538"/>
            <a:ext cx="228600" cy="1143000"/>
          </a:xfrm>
          <a:prstGeom prst="leftBrace">
            <a:avLst>
              <a:gd name="adj1" fmla="val 41667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13" name="Rectangle 25">
            <a:extLst>
              <a:ext uri="{FF2B5EF4-FFF2-40B4-BE49-F238E27FC236}">
                <a16:creationId xmlns:a16="http://schemas.microsoft.com/office/drawing/2014/main" id="{9162128C-7FEE-0448-A905-352080963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419600"/>
            <a:ext cx="2667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Usage: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/>
              <a:t>σ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denotes a mixed strategy,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s</a:t>
            </a:r>
            <a:r>
              <a:rPr lang="en-US" altLang="en-US" sz="2400" baseline="-25000" dirty="0" err="1"/>
              <a:t>i</a:t>
            </a:r>
            <a:r>
              <a:rPr lang="en-US" altLang="en-US" sz="2400" baseline="-25000" dirty="0"/>
              <a:t> </a:t>
            </a:r>
            <a:r>
              <a:rPr lang="en-US" altLang="en-US" sz="2400" dirty="0"/>
              <a:t>denotes a pure strategy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2AFBD-C2DC-7448-87D5-BDA633FA6145}"/>
              </a:ext>
            </a:extLst>
          </p:cNvPr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61826-640A-BA4B-B0EA-F8F1EB351033}"/>
              </a:ext>
            </a:extLst>
          </p:cNvPr>
          <p:cNvSpPr txBox="1"/>
          <p:nvPr/>
        </p:nvSpPr>
        <p:spPr>
          <a:xfrm>
            <a:off x="5434013" y="3657600"/>
            <a:ext cx="238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?????????</a:t>
            </a:r>
          </a:p>
        </p:txBody>
      </p:sp>
    </p:spTree>
    <p:extLst>
      <p:ext uri="{BB962C8B-B14F-4D97-AF65-F5344CB8AC3E}">
        <p14:creationId xmlns:p14="http://schemas.microsoft.com/office/powerpoint/2010/main" val="3957188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  <p:bldP spid="12307" grpId="0" animBg="1"/>
      <p:bldP spid="12309" grpId="0"/>
      <p:bldP spid="12310" grpId="0"/>
      <p:bldP spid="12311" grpId="0" animBg="1"/>
      <p:bldP spid="12312" grpId="0" animBg="1"/>
      <p:bldP spid="12313" grpId="0"/>
      <p:bldP spid="2" grpId="0"/>
      <p:bldP spid="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0E9F66B-CF03-DD4D-97A0-71B322F05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893424" cy="1371600"/>
          </a:xfrm>
        </p:spPr>
        <p:txBody>
          <a:bodyPr/>
          <a:lstStyle/>
          <a:p>
            <a:r>
              <a:rPr lang="en-US" altLang="en-US" dirty="0"/>
              <a:t>Best-response strategies</a:t>
            </a:r>
          </a:p>
        </p:txBody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AF4EAF8B-9298-1342-AB03-72FD02247F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Suppose you </a:t>
            </a:r>
            <a:r>
              <a:rPr lang="en-US" altLang="en-US" dirty="0">
                <a:solidFill>
                  <a:schemeClr val="tx2"/>
                </a:solidFill>
              </a:rPr>
              <a:t>know</a:t>
            </a:r>
            <a:r>
              <a:rPr lang="en-US" altLang="en-US" dirty="0"/>
              <a:t> your opponent’s mixed strategy</a:t>
            </a:r>
          </a:p>
          <a:p>
            <a:pPr lvl="1"/>
            <a:r>
              <a:rPr lang="en-US" altLang="en-US" dirty="0"/>
              <a:t>E.g., your opponent plays rock 50% of the time and scissors 50%</a:t>
            </a:r>
          </a:p>
          <a:p>
            <a:r>
              <a:rPr lang="en-US" altLang="en-US" dirty="0"/>
              <a:t>What is the best strategy for you to play?</a:t>
            </a:r>
          </a:p>
          <a:p>
            <a:r>
              <a:rPr lang="en-US" altLang="en-US" dirty="0"/>
              <a:t>Rock gives .5*0 + .5*1 = .5</a:t>
            </a:r>
          </a:p>
          <a:p>
            <a:r>
              <a:rPr lang="en-US" altLang="en-US" dirty="0"/>
              <a:t>Paper gives .5*1 + .5*(-1) = 0</a:t>
            </a:r>
          </a:p>
          <a:p>
            <a:r>
              <a:rPr lang="en-US" altLang="en-US" dirty="0"/>
              <a:t>Scissors gives .5*(-1) + .5*0 = -.5</a:t>
            </a:r>
          </a:p>
          <a:p>
            <a:r>
              <a:rPr lang="en-US" altLang="en-US" dirty="0"/>
              <a:t>So the best response to this opponent strategy is to (always) play rock</a:t>
            </a:r>
          </a:p>
          <a:p>
            <a:r>
              <a:rPr lang="en-US" altLang="en-US" dirty="0"/>
              <a:t>There is always some </a:t>
            </a:r>
            <a:r>
              <a:rPr lang="en-US" altLang="en-US" dirty="0">
                <a:solidFill>
                  <a:schemeClr val="tx2"/>
                </a:solidFill>
              </a:rPr>
              <a:t>pure strategy</a:t>
            </a:r>
            <a:r>
              <a:rPr lang="en-US" altLang="en-US" dirty="0"/>
              <a:t> that is a best response</a:t>
            </a:r>
          </a:p>
          <a:p>
            <a:pPr lvl="1"/>
            <a:r>
              <a:rPr lang="en-US" altLang="en-US" dirty="0"/>
              <a:t>Suppose you have a mixed strategy that is a best response; then every one of the pure strategies that that mixed strategy places positive probability on must also be a best response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24FBF-52DB-2645-BF2C-9A98583E8213}"/>
              </a:ext>
            </a:extLst>
          </p:cNvPr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873957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8112642" cy="1371600"/>
          </a:xfrm>
        </p:spPr>
        <p:txBody>
          <a:bodyPr>
            <a:normAutofit/>
          </a:bodyPr>
          <a:lstStyle/>
          <a:p>
            <a:r>
              <a:rPr lang="en-US" altLang="en-US" dirty="0"/>
              <a:t>Dominant strategy </a:t>
            </a:r>
            <a:r>
              <a:rPr lang="en-US" altLang="ja-JP" dirty="0" err="1"/>
              <a:t>equilibriA</a:t>
            </a:r>
            <a:r>
              <a:rPr lang="en-US" altLang="ja-JP" dirty="0"/>
              <a:t> (DSE)</a:t>
            </a:r>
            <a:endParaRPr lang="en-US" alt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Best response 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*:  for all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ja-JP" dirty="0"/>
              <a:t>’,  </a:t>
            </a:r>
            <a:r>
              <a:rPr lang="en-US" altLang="ja-JP" dirty="0" err="1"/>
              <a:t>u</a:t>
            </a:r>
            <a:r>
              <a:rPr lang="en-US" altLang="ja-JP" baseline="-25000" dirty="0" err="1"/>
              <a:t>i</a:t>
            </a:r>
            <a:r>
              <a:rPr lang="en-US" altLang="ja-JP" dirty="0"/>
              <a:t>(</a:t>
            </a:r>
            <a:r>
              <a:rPr lang="en-US" altLang="ja-JP" dirty="0" err="1"/>
              <a:t>s</a:t>
            </a:r>
            <a:r>
              <a:rPr lang="en-US" altLang="ja-JP" baseline="-25000" dirty="0" err="1"/>
              <a:t>i</a:t>
            </a:r>
            <a:r>
              <a:rPr lang="en-US" altLang="ja-JP" dirty="0"/>
              <a:t>*,s</a:t>
            </a:r>
            <a:r>
              <a:rPr lang="en-US" altLang="ja-JP" baseline="-25000" dirty="0"/>
              <a:t>-</a:t>
            </a:r>
            <a:r>
              <a:rPr lang="en-US" altLang="ja-JP" baseline="-25000" dirty="0" err="1"/>
              <a:t>i</a:t>
            </a:r>
            <a:r>
              <a:rPr lang="en-US" altLang="ja-JP" dirty="0"/>
              <a:t>) ≥ </a:t>
            </a:r>
            <a:r>
              <a:rPr lang="en-US" altLang="ja-JP" dirty="0" err="1"/>
              <a:t>u</a:t>
            </a:r>
            <a:r>
              <a:rPr lang="en-US" altLang="ja-JP" baseline="-25000" dirty="0" err="1"/>
              <a:t>i</a:t>
            </a:r>
            <a:r>
              <a:rPr lang="en-US" altLang="ja-JP" dirty="0"/>
              <a:t>(</a:t>
            </a:r>
            <a:r>
              <a:rPr lang="en-US" altLang="ja-JP" dirty="0" err="1"/>
              <a:t>s</a:t>
            </a:r>
            <a:r>
              <a:rPr lang="en-US" altLang="ja-JP" baseline="-25000" dirty="0" err="1"/>
              <a:t>i</a:t>
            </a:r>
            <a:r>
              <a:rPr lang="en-US" altLang="ja-JP" dirty="0"/>
              <a:t>’,s</a:t>
            </a:r>
            <a:r>
              <a:rPr lang="en-US" altLang="ja-JP" baseline="-25000" dirty="0"/>
              <a:t>-</a:t>
            </a:r>
            <a:r>
              <a:rPr lang="en-US" altLang="ja-JP" baseline="-25000" dirty="0" err="1"/>
              <a:t>i</a:t>
            </a:r>
            <a:r>
              <a:rPr lang="en-US" altLang="ja-JP" dirty="0"/>
              <a:t>)</a:t>
            </a:r>
          </a:p>
          <a:p>
            <a:r>
              <a:rPr lang="en-US" altLang="en-US" dirty="0"/>
              <a:t>Dominant strategy 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*:  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* is a best response </a:t>
            </a:r>
            <a:r>
              <a:rPr lang="en-US" altLang="en-US" dirty="0">
                <a:solidFill>
                  <a:schemeClr val="tx2"/>
                </a:solidFill>
              </a:rPr>
              <a:t>for all s</a:t>
            </a:r>
            <a:r>
              <a:rPr lang="en-US" altLang="en-US" baseline="-25000" dirty="0">
                <a:solidFill>
                  <a:schemeClr val="tx2"/>
                </a:solidFill>
              </a:rPr>
              <a:t>-</a:t>
            </a:r>
            <a:r>
              <a:rPr lang="en-US" altLang="en-US" baseline="-25000" dirty="0" err="1">
                <a:solidFill>
                  <a:schemeClr val="tx2"/>
                </a:solidFill>
              </a:rPr>
              <a:t>i</a:t>
            </a:r>
            <a:endParaRPr lang="en-US" altLang="en-US" baseline="-25000" dirty="0">
              <a:solidFill>
                <a:schemeClr val="tx2"/>
              </a:solidFill>
            </a:endParaRPr>
          </a:p>
          <a:p>
            <a:pPr lvl="1"/>
            <a:r>
              <a:rPr lang="en-US" altLang="en-US" dirty="0">
                <a:solidFill>
                  <a:schemeClr val="tx2"/>
                </a:solidFill>
              </a:rPr>
              <a:t>Does not always exist</a:t>
            </a:r>
          </a:p>
          <a:p>
            <a:pPr lvl="1"/>
            <a:r>
              <a:rPr lang="en-US" altLang="en-US" dirty="0"/>
              <a:t>Inferior strategies are called </a:t>
            </a:r>
            <a:r>
              <a:rPr lang="ja-JP" altLang="en-US" dirty="0"/>
              <a:t>“</a:t>
            </a:r>
            <a:r>
              <a:rPr lang="en-US" altLang="ja-JP" dirty="0"/>
              <a:t>dominated</a:t>
            </a:r>
            <a:r>
              <a:rPr lang="ja-JP" altLang="en-US" dirty="0"/>
              <a:t>”</a:t>
            </a:r>
            <a:endParaRPr lang="en-US" altLang="ja-JP" dirty="0"/>
          </a:p>
          <a:p>
            <a:r>
              <a:rPr lang="en-US" altLang="en-US" dirty="0"/>
              <a:t>DSE is a strategy profile where each agent has picked its dominant strategy</a:t>
            </a:r>
          </a:p>
          <a:p>
            <a:pPr lvl="1"/>
            <a:r>
              <a:rPr lang="en-US" altLang="en-US" dirty="0"/>
              <a:t>Requires no </a:t>
            </a:r>
            <a:r>
              <a:rPr lang="en-US" altLang="en-US" dirty="0" err="1"/>
              <a:t>counterspeculation</a:t>
            </a:r>
            <a:r>
              <a:rPr lang="en-US" altLang="en-US" dirty="0"/>
              <a:t> – just enumeration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500188" y="4665920"/>
            <a:ext cx="6270625" cy="1905000"/>
            <a:chOff x="945" y="2832"/>
            <a:chExt cx="3950" cy="1200"/>
          </a:xfrm>
        </p:grpSpPr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945" y="3230"/>
              <a:ext cx="7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cooperate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>
              <a:off x="1873" y="3122"/>
              <a:ext cx="1659" cy="910"/>
            </a:xfrm>
            <a:prstGeom prst="rect">
              <a:avLst/>
            </a:prstGeom>
            <a:noFill/>
            <a:ln w="11113">
              <a:solidFill>
                <a:schemeClr val="accent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endParaRPr lang="en-US" altLang="en-US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1" name="Line 7"/>
            <p:cNvSpPr>
              <a:spLocks noChangeShapeType="1"/>
            </p:cNvSpPr>
            <p:nvPr/>
          </p:nvSpPr>
          <p:spPr bwMode="auto">
            <a:xfrm>
              <a:off x="2621" y="3122"/>
              <a:ext cx="1" cy="910"/>
            </a:xfrm>
            <a:prstGeom prst="line">
              <a:avLst/>
            </a:prstGeom>
            <a:noFill/>
            <a:ln w="11113">
              <a:solidFill>
                <a:schemeClr val="accent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152" name="Line 8"/>
            <p:cNvSpPr>
              <a:spLocks noChangeShapeType="1"/>
            </p:cNvSpPr>
            <p:nvPr/>
          </p:nvSpPr>
          <p:spPr bwMode="auto">
            <a:xfrm>
              <a:off x="1873" y="3589"/>
              <a:ext cx="1659" cy="1"/>
            </a:xfrm>
            <a:prstGeom prst="line">
              <a:avLst/>
            </a:prstGeom>
            <a:noFill/>
            <a:ln w="11113">
              <a:solidFill>
                <a:schemeClr val="accent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>
              <a:off x="1826" y="2832"/>
              <a:ext cx="7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>
                  <a:solidFill>
                    <a:schemeClr val="accent3"/>
                  </a:solidFill>
                  <a:latin typeface="+mn-lt"/>
                </a:rPr>
                <a:t>cooperate</a:t>
              </a:r>
              <a:endParaRPr lang="en-US" altLang="en-US" sz="240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>
              <a:off x="2859" y="284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>
                  <a:solidFill>
                    <a:schemeClr val="accent3"/>
                  </a:solidFill>
                  <a:latin typeface="+mn-lt"/>
                </a:rPr>
                <a:t>defect</a:t>
              </a:r>
              <a:endParaRPr lang="en-US" altLang="en-US" sz="240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auto">
            <a:xfrm>
              <a:off x="1253" y="3688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>
                  <a:solidFill>
                    <a:schemeClr val="accent3"/>
                  </a:solidFill>
                  <a:latin typeface="+mn-lt"/>
                </a:rPr>
                <a:t>defect</a:t>
              </a:r>
              <a:endParaRPr lang="en-US" altLang="en-US" sz="240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>
              <a:off x="2118" y="3245"/>
              <a:ext cx="26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5"/>
                  </a:solidFill>
                  <a:latin typeface="+mn-lt"/>
                </a:rPr>
                <a:t>3, 3</a:t>
              </a:r>
              <a:endParaRPr lang="en-US" altLang="en-US" sz="2400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>
              <a:off x="2940" y="3245"/>
              <a:ext cx="26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>
                  <a:solidFill>
                    <a:schemeClr val="accent3"/>
                  </a:solidFill>
                  <a:latin typeface="+mn-lt"/>
                </a:rPr>
                <a:t>0, 5</a:t>
              </a:r>
              <a:endParaRPr lang="en-US" altLang="en-US" sz="240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>
              <a:off x="2126" y="3681"/>
              <a:ext cx="26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5, 0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auto">
            <a:xfrm>
              <a:off x="2932" y="3688"/>
              <a:ext cx="2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rgbClr val="0000FF"/>
                  </a:solidFill>
                  <a:latin typeface="+mn-lt"/>
                </a:rPr>
                <a:t>1, 1</a:t>
              </a:r>
              <a:endParaRPr lang="en-US" altLang="en-US" sz="2400" dirty="0">
                <a:latin typeface="+mn-lt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auto">
            <a:xfrm>
              <a:off x="3864" y="3055"/>
              <a:ext cx="90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500" b="1" dirty="0">
                  <a:solidFill>
                    <a:srgbClr val="000000"/>
                  </a:solidFill>
                  <a:latin typeface="+mn-lt"/>
                </a:rPr>
                <a:t>Pareto optimal?</a:t>
              </a:r>
              <a:endParaRPr lang="en-US" altLang="en-US" sz="2400" dirty="0">
                <a:latin typeface="+mn-lt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auto">
            <a:xfrm>
              <a:off x="4862" y="3055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500" b="1">
                  <a:solidFill>
                    <a:srgbClr val="000000"/>
                  </a:solidFill>
                  <a:latin typeface="+mn-lt"/>
                </a:rPr>
                <a:t> </a:t>
              </a:r>
              <a:endParaRPr lang="en-US" altLang="en-US" sz="2400">
                <a:latin typeface="+mn-lt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auto">
            <a:xfrm>
              <a:off x="3864" y="3429"/>
              <a:ext cx="80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500" b="1">
                  <a:solidFill>
                    <a:srgbClr val="000000"/>
                  </a:solidFill>
                  <a:latin typeface="+mn-lt"/>
                </a:rPr>
                <a:t>Social welfare</a:t>
              </a:r>
              <a:endParaRPr lang="en-US" altLang="en-US" sz="2400">
                <a:latin typeface="+mn-lt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auto">
            <a:xfrm>
              <a:off x="4744" y="3429"/>
              <a:ext cx="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500" b="1">
                  <a:solidFill>
                    <a:srgbClr val="000000"/>
                  </a:solidFill>
                  <a:latin typeface="+mn-lt"/>
                </a:rPr>
                <a:t> </a:t>
              </a:r>
              <a:endParaRPr lang="en-US" altLang="en-US" sz="2400">
                <a:latin typeface="+mn-lt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auto">
            <a:xfrm>
              <a:off x="3864" y="3588"/>
              <a:ext cx="72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500" b="1" dirty="0">
                  <a:solidFill>
                    <a:srgbClr val="000000"/>
                  </a:solidFill>
                  <a:latin typeface="+mn-lt"/>
                </a:rPr>
                <a:t>maximizing?</a:t>
              </a:r>
              <a:endParaRPr lang="en-US" altLang="en-US" sz="2400" dirty="0">
                <a:latin typeface="+mn-lt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TS</a:t>
            </a:r>
          </a:p>
        </p:txBody>
      </p:sp>
    </p:spTree>
    <p:extLst>
      <p:ext uri="{BB962C8B-B14F-4D97-AF65-F5344CB8AC3E}">
        <p14:creationId xmlns:p14="http://schemas.microsoft.com/office/powerpoint/2010/main" val="36442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Voting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Set of </a:t>
            </a:r>
            <a:r>
              <a:rPr lang="en-US" dirty="0">
                <a:solidFill>
                  <a:schemeClr val="tx2"/>
                </a:solidFill>
              </a:rPr>
              <a:t>voters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 and a set of </a:t>
            </a:r>
            <a:r>
              <a:rPr lang="en-US" dirty="0">
                <a:solidFill>
                  <a:schemeClr val="tx2"/>
                </a:solidFill>
              </a:rPr>
              <a:t>alternatives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	{Hillary Clinton, The Donald, Gary Johnson}</a:t>
            </a:r>
          </a:p>
          <a:p>
            <a:r>
              <a:rPr lang="en-US" dirty="0"/>
              <a:t>Each voter ranks the candidates:</a:t>
            </a:r>
          </a:p>
          <a:p>
            <a:r>
              <a:rPr lang="en-US" dirty="0"/>
              <a:t>	v</a:t>
            </a:r>
            <a:r>
              <a:rPr lang="en-US" baseline="-25000" dirty="0"/>
              <a:t>1</a:t>
            </a:r>
            <a:r>
              <a:rPr lang="en-US" dirty="0"/>
              <a:t>: The Donald &gt; HRC &gt; Gary Johnson</a:t>
            </a:r>
          </a:p>
          <a:p>
            <a:r>
              <a:rPr lang="en-US" dirty="0"/>
              <a:t>	v</a:t>
            </a:r>
            <a:r>
              <a:rPr lang="en-US" baseline="-25000" dirty="0"/>
              <a:t>2</a:t>
            </a:r>
            <a:r>
              <a:rPr lang="en-US" dirty="0"/>
              <a:t>: HRC &gt; Gary Johnson &gt; The Donald</a:t>
            </a:r>
          </a:p>
          <a:p>
            <a:r>
              <a:rPr lang="en-US" dirty="0"/>
              <a:t>	</a:t>
            </a:r>
            <a:r>
              <a:rPr lang="is-IS" dirty="0"/>
              <a:t>…</a:t>
            </a:r>
            <a:br>
              <a:rPr lang="en-US" dirty="0"/>
            </a:br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preference profile</a:t>
            </a:r>
            <a:r>
              <a:rPr lang="en-US" dirty="0"/>
              <a:t> is the set of all voters’ rankings</a:t>
            </a:r>
          </a:p>
          <a:p>
            <a:r>
              <a:rPr lang="en-US" dirty="0"/>
              <a:t>Can we choose a </a:t>
            </a:r>
            <a:r>
              <a:rPr lang="en-US" dirty="0">
                <a:solidFill>
                  <a:schemeClr val="tx2"/>
                </a:solidFill>
              </a:rPr>
              <a:t>voting rule </a:t>
            </a:r>
            <a:r>
              <a:rPr lang="en-US" dirty="0"/>
              <a:t>– that is, a function that takes preference profiles and returns a winning alternative –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“Behaves well”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Isn’t </a:t>
            </a:r>
            <a:r>
              <a:rPr lang="en-US" dirty="0" err="1"/>
              <a:t>manipulable</a:t>
            </a:r>
            <a:r>
              <a:rPr lang="en-US" dirty="0"/>
              <a:t> by strategic agents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533" y="5013192"/>
            <a:ext cx="3310468" cy="186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6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312310" cy="1371600"/>
          </a:xfrm>
        </p:spPr>
        <p:txBody>
          <a:bodyPr/>
          <a:lstStyle/>
          <a:p>
            <a:r>
              <a:rPr lang="en-US" dirty="0"/>
              <a:t>Zero-Sum Games (2-P)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91642" cy="49733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Two-player zero-sum games are a special – </a:t>
            </a:r>
            <a:r>
              <a:rPr lang="en-US" dirty="0">
                <a:solidFill>
                  <a:schemeClr val="tx2"/>
                </a:solidFill>
              </a:rPr>
              <a:t>purely competitive</a:t>
            </a:r>
            <a:r>
              <a:rPr lang="en-US" dirty="0"/>
              <a:t> – case of general games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Everything I win you lose, and vice versa</a:t>
            </a:r>
          </a:p>
          <a:p>
            <a:r>
              <a:rPr lang="en-US" dirty="0"/>
              <a:t>Example: heads-up poker (with no rake)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minimax-optimal strategy</a:t>
            </a:r>
            <a:r>
              <a:rPr lang="en-US" dirty="0"/>
              <a:t> is a strategy that </a:t>
            </a:r>
            <a:br>
              <a:rPr lang="en-US" dirty="0"/>
            </a:br>
            <a:r>
              <a:rPr lang="en-US" dirty="0"/>
              <a:t>maximizes the expected minimum gain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Guarantees the “best minimum” in expectation, no matter which strategy your opponent selects</a:t>
            </a:r>
          </a:p>
          <a:p>
            <a:r>
              <a:rPr lang="en-US" dirty="0"/>
              <a:t>Theorem [von Neumann </a:t>
            </a:r>
            <a:r>
              <a:rPr lang="uk-UA" dirty="0"/>
              <a:t>’</a:t>
            </a:r>
            <a:r>
              <a:rPr lang="en-US" dirty="0"/>
              <a:t>28] – “Minimax Theorem”: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Every 2-P zero-sum game has a unique </a:t>
            </a:r>
            <a:r>
              <a:rPr lang="en-US" dirty="0">
                <a:solidFill>
                  <a:schemeClr val="tx2"/>
                </a:solidFill>
              </a:rPr>
              <a:t>value</a:t>
            </a:r>
            <a:r>
              <a:rPr lang="en-US" dirty="0"/>
              <a:t> V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 err="1"/>
              <a:t>Maximin</a:t>
            </a:r>
            <a:r>
              <a:rPr lang="en-US" altLang="en-US" dirty="0"/>
              <a:t> utility: max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min</a:t>
            </a:r>
            <a:r>
              <a:rPr lang="en-US" altLang="en-US" i="1" baseline="-25000" dirty="0">
                <a:ea typeface="Arial" charset="0"/>
                <a:cs typeface="Arial" charset="0"/>
              </a:rPr>
              <a:t>s</a:t>
            </a:r>
            <a:r>
              <a:rPr lang="en-US" altLang="en-US" i="1" baseline="-40000" dirty="0">
                <a:ea typeface="Arial" charset="0"/>
                <a:cs typeface="Arial" charset="0"/>
              </a:rPr>
              <a:t>-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</a:t>
            </a:r>
            <a:r>
              <a:rPr lang="en-US" altLang="en-US" i="1" dirty="0" err="1">
                <a:ea typeface="Arial" charset="0"/>
                <a:cs typeface="Arial" charset="0"/>
              </a:rPr>
              <a:t>u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i="1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n-US" altLang="en-US" i="1" dirty="0">
                <a:ea typeface="Arial" charset="0"/>
                <a:cs typeface="Arial" charset="0"/>
              </a:rPr>
              <a:t>s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	</a:t>
            </a:r>
            <a:r>
              <a:rPr lang="en-US" altLang="en-US" dirty="0"/>
              <a:t>(= - min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</a:t>
            </a:r>
            <a:r>
              <a:rPr lang="en-US" altLang="en-US" dirty="0" err="1">
                <a:ea typeface="Arial" charset="0"/>
                <a:cs typeface="Arial" charset="0"/>
              </a:rPr>
              <a:t>max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-i</a:t>
            </a:r>
            <a:r>
              <a:rPr lang="en-US" altLang="en-US" dirty="0">
                <a:ea typeface="Arial" charset="0"/>
                <a:cs typeface="Arial" charset="0"/>
              </a:rPr>
              <a:t> u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s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Minimax utility: </a:t>
            </a:r>
            <a:r>
              <a:rPr lang="en-US" altLang="en-US" dirty="0">
                <a:ea typeface="Arial" charset="0"/>
                <a:cs typeface="Arial" charset="0"/>
              </a:rPr>
              <a:t>min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>
                <a:ea typeface="Arial" charset="0"/>
                <a:cs typeface="Arial" charset="0"/>
              </a:rPr>
              <a:t>-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dirty="0" err="1">
                <a:ea typeface="Arial" charset="0"/>
                <a:cs typeface="Arial" charset="0"/>
              </a:rPr>
              <a:t>max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i="1" dirty="0" err="1">
                <a:ea typeface="Arial" charset="0"/>
                <a:cs typeface="Arial" charset="0"/>
              </a:rPr>
              <a:t>u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n-US" altLang="en-US" i="1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l-GR" altLang="en-US" i="1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	</a:t>
            </a:r>
            <a:r>
              <a:rPr lang="en-US" altLang="en-US" dirty="0"/>
              <a:t>(= - </a:t>
            </a:r>
            <a:r>
              <a:rPr lang="en-US" altLang="en-US" dirty="0">
                <a:ea typeface="Arial" charset="0"/>
                <a:cs typeface="Arial" charset="0"/>
              </a:rPr>
              <a:t>max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>
                <a:ea typeface="Arial" charset="0"/>
                <a:cs typeface="Arial" charset="0"/>
              </a:rPr>
              <a:t>-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dirty="0" err="1">
                <a:ea typeface="Arial" charset="0"/>
                <a:cs typeface="Arial" charset="0"/>
              </a:rPr>
              <a:t>min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dirty="0">
                <a:ea typeface="Arial" charset="0"/>
                <a:cs typeface="Arial" charset="0"/>
              </a:rPr>
              <a:t>u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n-US" altLang="en-US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l-GR" altLang="en-US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Theorem: V = max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min</a:t>
            </a:r>
            <a:r>
              <a:rPr lang="en-US" altLang="en-US" i="1" baseline="-25000" dirty="0">
                <a:ea typeface="Arial" charset="0"/>
                <a:cs typeface="Arial" charset="0"/>
              </a:rPr>
              <a:t>s</a:t>
            </a:r>
            <a:r>
              <a:rPr lang="en-US" altLang="en-US" i="1" baseline="-40000" dirty="0">
                <a:ea typeface="Arial" charset="0"/>
                <a:cs typeface="Arial" charset="0"/>
              </a:rPr>
              <a:t>-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</a:t>
            </a:r>
            <a:r>
              <a:rPr lang="en-US" altLang="en-US" i="1" dirty="0" err="1">
                <a:ea typeface="Arial" charset="0"/>
                <a:cs typeface="Arial" charset="0"/>
              </a:rPr>
              <a:t>u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i="1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n-US" altLang="en-US" i="1" dirty="0">
                <a:ea typeface="Arial" charset="0"/>
                <a:cs typeface="Arial" charset="0"/>
              </a:rPr>
              <a:t>s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 = min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>
                <a:ea typeface="Arial" charset="0"/>
                <a:cs typeface="Arial" charset="0"/>
              </a:rPr>
              <a:t>-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dirty="0" err="1">
                <a:ea typeface="Arial" charset="0"/>
                <a:cs typeface="Arial" charset="0"/>
              </a:rPr>
              <a:t>max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dirty="0" err="1">
                <a:ea typeface="Arial" charset="0"/>
                <a:cs typeface="Arial" charset="0"/>
              </a:rPr>
              <a:t>u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n-US" altLang="en-US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l-GR" altLang="en-US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245994" y="2147124"/>
            <a:ext cx="2633663" cy="1444625"/>
            <a:chOff x="6245994" y="2235612"/>
            <a:chExt cx="2633663" cy="1444625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6245994" y="2235612"/>
              <a:ext cx="2633663" cy="1444625"/>
            </a:xfrm>
            <a:prstGeom prst="rect">
              <a:avLst/>
            </a:prstGeom>
            <a:noFill/>
            <a:ln w="11113">
              <a:solidFill>
                <a:schemeClr val="accent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endParaRPr lang="en-US" altLang="en-US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7536680" y="2235612"/>
              <a:ext cx="1588" cy="1444625"/>
            </a:xfrm>
            <a:prstGeom prst="line">
              <a:avLst/>
            </a:prstGeom>
            <a:noFill/>
            <a:ln w="11113">
              <a:solidFill>
                <a:schemeClr val="accent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6245994" y="2976975"/>
              <a:ext cx="2633663" cy="1588"/>
            </a:xfrm>
            <a:prstGeom prst="line">
              <a:avLst/>
            </a:prstGeom>
            <a:noFill/>
            <a:ln w="11113">
              <a:solidFill>
                <a:schemeClr val="accent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630218" y="2475120"/>
              <a:ext cx="6604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+1, -1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7935143" y="2475120"/>
              <a:ext cx="6604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-2, +2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6642918" y="3167270"/>
              <a:ext cx="6604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+2, -2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7922443" y="3178382"/>
              <a:ext cx="4263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0, 0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4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General-sum games (2-P)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1000" cy="4525963"/>
          </a:xfrm>
        </p:spPr>
        <p:txBody>
          <a:bodyPr/>
          <a:lstStyle/>
          <a:p>
            <a:r>
              <a:rPr lang="en-US" altLang="en-US" dirty="0"/>
              <a:t>You could still play a minimax strategy in general-sum games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i.e., pretend that the opponent is only trying to </a:t>
            </a:r>
            <a:r>
              <a:rPr lang="en-US" altLang="en-US" b="0" dirty="0">
                <a:solidFill>
                  <a:schemeClr val="tx2"/>
                </a:solidFill>
              </a:rPr>
              <a:t>hurt</a:t>
            </a:r>
            <a:r>
              <a:rPr lang="en-US" altLang="en-US" b="0" dirty="0"/>
              <a:t> you</a:t>
            </a:r>
          </a:p>
          <a:p>
            <a:r>
              <a:rPr lang="en-US" altLang="en-US" dirty="0"/>
              <a:t>But this is </a:t>
            </a:r>
            <a:r>
              <a:rPr lang="en-US" altLang="en-US" dirty="0">
                <a:solidFill>
                  <a:schemeClr val="tx2"/>
                </a:solidFill>
              </a:rPr>
              <a:t>not rational</a:t>
            </a:r>
            <a:r>
              <a:rPr lang="en-US" altLang="en-US" dirty="0"/>
              <a:t>:</a:t>
            </a:r>
          </a:p>
        </p:txBody>
      </p:sp>
      <p:graphicFrame>
        <p:nvGraphicFramePr>
          <p:cNvPr id="304132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4975022"/>
              </p:ext>
            </p:extLst>
          </p:nvPr>
        </p:nvGraphicFramePr>
        <p:xfrm>
          <a:off x="2552700" y="2949674"/>
          <a:ext cx="3405648" cy="1645956"/>
        </p:xfrm>
        <a:graphic>
          <a:graphicData uri="http://schemas.openxmlformats.org/drawingml/2006/table">
            <a:tbl>
              <a:tblPr/>
              <a:tblGrid>
                <a:gridCol w="1724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1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4143" name="Rectangle 15"/>
          <p:cNvSpPr>
            <a:spLocks noChangeArrowheads="1"/>
          </p:cNvSpPr>
          <p:nvPr/>
        </p:nvSpPr>
        <p:spPr bwMode="auto">
          <a:xfrm>
            <a:off x="457200" y="4675238"/>
            <a:ext cx="8001000" cy="187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+mn-lt"/>
              </a:rPr>
              <a:t>If Col were trying to hurt Row, Col would play Left, so Row should play Down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+mn-lt"/>
              </a:rPr>
              <a:t>In reality, Col will play Right (strictly dominant), so Row should play Up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+mn-lt"/>
              </a:rPr>
              <a:t>Is there a better generalization of minimax strategies in zero-sum games to general-sum games?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2323" y="3587986"/>
            <a:ext cx="1106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Row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2459" y="2582250"/>
            <a:ext cx="1106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Col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46286D-F153-FA46-9CA6-F5FA4881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6D39-0265-F94F-B522-AB98B018A0DA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519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 build="p"/>
      <p:bldP spid="304143" grpId="0" build="p"/>
      <p:bldP spid="8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386052" cy="1371600"/>
          </a:xfrm>
        </p:spPr>
        <p:txBody>
          <a:bodyPr>
            <a:normAutofit/>
          </a:bodyPr>
          <a:lstStyle/>
          <a:p>
            <a:r>
              <a:rPr lang="en-US" dirty="0"/>
              <a:t>General-Sum Games: Nash Equilibria (2-P)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Nash equilibrium</a:t>
            </a:r>
            <a:r>
              <a:rPr lang="en-US" dirty="0"/>
              <a:t>: a pair of strategies that are stable</a:t>
            </a:r>
          </a:p>
          <a:p>
            <a:r>
              <a:rPr lang="en-US" dirty="0">
                <a:solidFill>
                  <a:schemeClr val="tx2"/>
                </a:solidFill>
              </a:rPr>
              <a:t>Stable</a:t>
            </a:r>
            <a:r>
              <a:rPr lang="en-US" dirty="0"/>
              <a:t>: neither agent has incentive to deviate from his or her selected strategy on their own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Theorem [Nash 1950]: any general-sum game has at least one Nash</a:t>
            </a:r>
            <a:r>
              <a:rPr lang="en-US" baseline="30000" dirty="0"/>
              <a:t> </a:t>
            </a:r>
            <a:r>
              <a:rPr lang="en-US" dirty="0"/>
              <a:t>equilibrium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Might require mixed strategies (randomization)</a:t>
            </a:r>
          </a:p>
          <a:p>
            <a:r>
              <a:rPr lang="en-US" dirty="0"/>
              <a:t>Corollary for 2-P zero-sum games: Minimax Theorem!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WLOG pick one of the NE, let </a:t>
            </a:r>
            <a:r>
              <a:rPr lang="en-US" b="0" i="1" dirty="0"/>
              <a:t>V</a:t>
            </a:r>
            <a:r>
              <a:rPr lang="en-US" b="0" dirty="0"/>
              <a:t> = value of Row player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Assumed NE, so neither player can do better (even fully knowing the other player’s mixed strategy!) </a:t>
            </a:r>
            <a:r>
              <a:rPr lang="en-US" b="0" dirty="0">
                <a:sym typeface="Wingdings"/>
              </a:rPr>
              <a:t> minimax-opt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991901" y="2611120"/>
            <a:ext cx="3043080" cy="1164468"/>
            <a:chOff x="3283978" y="2773352"/>
            <a:chExt cx="3043080" cy="1164468"/>
          </a:xfrm>
        </p:grpSpPr>
        <p:graphicFrame>
          <p:nvGraphicFramePr>
            <p:cNvPr id="5" name="Group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148374"/>
                </p:ext>
              </p:extLst>
            </p:nvPr>
          </p:nvGraphicFramePr>
          <p:xfrm>
            <a:off x="4071784" y="3111906"/>
            <a:ext cx="2255274" cy="825914"/>
          </p:xfrm>
          <a:graphic>
            <a:graphicData uri="http://schemas.openxmlformats.org/drawingml/2006/table">
              <a:tbl>
                <a:tblPr/>
                <a:tblGrid>
                  <a:gridCol w="114188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113394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412957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latin typeface="Arial" charset="0"/>
                          </a:rPr>
                          <a:t>2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, 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</a:rPr>
                          <a:t>2</a:t>
                        </a:r>
                      </a:p>
                    </a:txBody>
                    <a:tcPr marL="60553" marR="60553" marT="30282" marB="30282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latin typeface="Arial" charset="0"/>
                          </a:rPr>
                          <a:t>-1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, 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</a:rPr>
                          <a:t>-1</a:t>
                        </a:r>
                      </a:p>
                    </a:txBody>
                    <a:tcPr marL="60553" marR="60553" marT="30282" marB="30282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12957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latin typeface="Arial" charset="0"/>
                          </a:rPr>
                          <a:t>-1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, 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</a:rPr>
                          <a:t>-1</a:t>
                        </a:r>
                      </a:p>
                    </a:txBody>
                    <a:tcPr marL="60553" marR="60553" marT="30282" marB="30282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latin typeface="Arial" charset="0"/>
                          </a:rPr>
                          <a:t>2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, 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</a:rPr>
                          <a:t>2</a:t>
                        </a:r>
                      </a:p>
                    </a:txBody>
                    <a:tcPr marL="60553" marR="60553" marT="30282" marB="30282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283978" y="3355586"/>
              <a:ext cx="7324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3"/>
                  </a:solidFill>
                </a:rPr>
                <a:t>Row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33173" y="2773352"/>
              <a:ext cx="7324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Col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75007" y="3177965"/>
            <a:ext cx="159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????????</a:t>
            </a:r>
          </a:p>
        </p:txBody>
      </p:sp>
    </p:spTree>
    <p:extLst>
      <p:ext uri="{BB962C8B-B14F-4D97-AF65-F5344CB8AC3E}">
        <p14:creationId xmlns:p14="http://schemas.microsoft.com/office/powerpoint/2010/main" val="7039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7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Example: Chicken</a:t>
            </a:r>
            <a:endParaRPr lang="en-US" altLang="en-US" sz="4000" dirty="0">
              <a:solidFill>
                <a:srgbClr val="CCECFF"/>
              </a:solidFill>
            </a:endParaRPr>
          </a:p>
        </p:txBody>
      </p:sp>
      <p:graphicFrame>
        <p:nvGraphicFramePr>
          <p:cNvPr id="306179" name="Group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3184325"/>
              </p:ext>
            </p:extLst>
          </p:nvPr>
        </p:nvGraphicFramePr>
        <p:xfrm>
          <a:off x="3568699" y="3272486"/>
          <a:ext cx="2474913" cy="1397833"/>
        </p:xfrm>
        <a:graphic>
          <a:graphicData uri="http://schemas.openxmlformats.org/drawingml/2006/table">
            <a:tbl>
              <a:tblPr/>
              <a:tblGrid>
                <a:gridCol w="1120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24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-5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71488" y="958646"/>
            <a:ext cx="7962900" cy="1790700"/>
            <a:chOff x="471488" y="457200"/>
            <a:chExt cx="7962900" cy="1790700"/>
          </a:xfrm>
        </p:grpSpPr>
        <p:pic>
          <p:nvPicPr>
            <p:cNvPr id="28690" name="Picture 18" descr="MCj03985250000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8" y="714375"/>
              <a:ext cx="1825625" cy="101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9" descr="MCj03985230000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413" y="835025"/>
              <a:ext cx="18319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2540000" y="1528763"/>
              <a:ext cx="1041400" cy="0"/>
            </a:xfrm>
            <a:prstGeom prst="line">
              <a:avLst/>
            </a:prstGeom>
            <a:noFill/>
            <a:ln w="635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3568700" y="1528763"/>
              <a:ext cx="711200" cy="546100"/>
            </a:xfrm>
            <a:prstGeom prst="line">
              <a:avLst/>
            </a:prstGeom>
            <a:noFill/>
            <a:ln w="63500">
              <a:solidFill>
                <a:srgbClr val="6666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4" name="Line 22"/>
            <p:cNvSpPr>
              <a:spLocks noChangeShapeType="1"/>
            </p:cNvSpPr>
            <p:nvPr/>
          </p:nvSpPr>
          <p:spPr bwMode="auto">
            <a:xfrm>
              <a:off x="2540000" y="1350963"/>
              <a:ext cx="1727200" cy="0"/>
            </a:xfrm>
            <a:prstGeom prst="line">
              <a:avLst/>
            </a:prstGeom>
            <a:noFill/>
            <a:ln w="63500">
              <a:solidFill>
                <a:srgbClr val="6666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5" name="Line 23"/>
            <p:cNvSpPr>
              <a:spLocks noChangeShapeType="1"/>
            </p:cNvSpPr>
            <p:nvPr/>
          </p:nvSpPr>
          <p:spPr bwMode="auto">
            <a:xfrm flipH="1">
              <a:off x="4597400" y="1338263"/>
              <a:ext cx="1816100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 flipH="1">
              <a:off x="5422900" y="1122363"/>
              <a:ext cx="965200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7" name="Line 25"/>
            <p:cNvSpPr>
              <a:spLocks noChangeShapeType="1"/>
            </p:cNvSpPr>
            <p:nvPr/>
          </p:nvSpPr>
          <p:spPr bwMode="auto">
            <a:xfrm flipH="1" flipV="1">
              <a:off x="4622800" y="754063"/>
              <a:ext cx="800100" cy="36830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8" name="Text Box 26"/>
            <p:cNvSpPr txBox="1">
              <a:spLocks noChangeArrowheads="1"/>
            </p:cNvSpPr>
            <p:nvPr/>
          </p:nvSpPr>
          <p:spPr bwMode="auto">
            <a:xfrm>
              <a:off x="2501731" y="660400"/>
              <a:ext cx="168668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400" dirty="0">
                  <a:solidFill>
                    <a:srgbClr val="666699"/>
                  </a:solidFill>
                  <a:latin typeface="+mn-lt"/>
                </a:rPr>
                <a:t>S</a:t>
              </a:r>
              <a:r>
                <a:rPr lang="en-US" altLang="en-US" sz="3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+mn-lt"/>
                </a:rPr>
                <a:t>traight</a:t>
              </a:r>
              <a:endParaRPr lang="en-US" altLang="en-US" sz="3800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903538" y="1638300"/>
              <a:ext cx="4953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400">
                  <a:solidFill>
                    <a:srgbClr val="666699"/>
                  </a:solidFill>
                  <a:latin typeface="+mn-lt"/>
                </a:rPr>
                <a:t>D</a:t>
              </a:r>
              <a:endParaRPr lang="en-US" altLang="en-US" sz="3800">
                <a:solidFill>
                  <a:srgbClr val="666699"/>
                </a:solidFill>
                <a:latin typeface="+mn-lt"/>
              </a:endParaRPr>
            </a:p>
          </p:txBody>
        </p:sp>
        <p:sp>
          <p:nvSpPr>
            <p:cNvPr id="28700" name="Text Box 28"/>
            <p:cNvSpPr txBox="1">
              <a:spLocks noChangeArrowheads="1"/>
            </p:cNvSpPr>
            <p:nvPr/>
          </p:nvSpPr>
          <p:spPr bwMode="auto">
            <a:xfrm>
              <a:off x="5510258" y="457200"/>
              <a:ext cx="146706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400" dirty="0">
                  <a:solidFill>
                    <a:schemeClr val="tx2"/>
                  </a:solidFill>
                  <a:latin typeface="+mn-lt"/>
                </a:rPr>
                <a:t>D</a:t>
              </a:r>
              <a:r>
                <a:rPr lang="en-US" altLang="en-US" sz="34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+mn-lt"/>
                </a:rPr>
                <a:t>odge</a:t>
              </a:r>
              <a:endParaRPr lang="en-US" altLang="en-US" sz="38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5719763" y="1447800"/>
              <a:ext cx="47481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400" dirty="0">
                  <a:solidFill>
                    <a:schemeClr val="tx2"/>
                  </a:solidFill>
                  <a:latin typeface="+mn-lt"/>
                </a:rPr>
                <a:t>S</a:t>
              </a:r>
              <a:endParaRPr lang="en-US" altLang="en-US" sz="3800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306206" name="Rectangle 30"/>
          <p:cNvSpPr>
            <a:spLocks noChangeArrowheads="1"/>
          </p:cNvSpPr>
          <p:nvPr/>
        </p:nvSpPr>
        <p:spPr bwMode="auto">
          <a:xfrm>
            <a:off x="457200" y="47244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 dirty="0">
                <a:latin typeface="+mn-lt"/>
              </a:rPr>
              <a:t>Thankfully, (D, S) and (S, D) are Nash equilibria</a:t>
            </a:r>
          </a:p>
          <a:p>
            <a:pPr lvl="1" algn="l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They are </a:t>
            </a:r>
            <a:r>
              <a:rPr lang="en-US" altLang="en-US" sz="2000" dirty="0">
                <a:solidFill>
                  <a:schemeClr val="tx2"/>
                </a:solidFill>
                <a:latin typeface="+mn-lt"/>
                <a:ea typeface="Arial" charset="0"/>
                <a:cs typeface="Arial" charset="0"/>
              </a:rPr>
              <a:t>pure-strategy Nash equilibria</a:t>
            </a: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: nobody randomizes</a:t>
            </a:r>
          </a:p>
          <a:p>
            <a:pPr lvl="1" algn="l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They are also </a:t>
            </a:r>
            <a:r>
              <a:rPr lang="en-US" altLang="en-US" sz="2000" dirty="0">
                <a:solidFill>
                  <a:schemeClr val="tx2"/>
                </a:solidFill>
                <a:latin typeface="+mn-lt"/>
                <a:ea typeface="Arial" charset="0"/>
                <a:cs typeface="Arial" charset="0"/>
              </a:rPr>
              <a:t>strict Nash equilibria</a:t>
            </a: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: changing your strategy will make you strictly worse off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 dirty="0">
                <a:latin typeface="+mn-lt"/>
                <a:ea typeface="Arial" charset="0"/>
                <a:cs typeface="Arial" charset="0"/>
              </a:rPr>
              <a:t>No other pure-strategy Nash equilibria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05845" y="2692368"/>
            <a:ext cx="3094191" cy="1893816"/>
            <a:chOff x="2505845" y="2692368"/>
            <a:chExt cx="3094191" cy="1893816"/>
          </a:xfrm>
        </p:grpSpPr>
        <p:sp>
          <p:nvSpPr>
            <p:cNvPr id="28686" name="Text Box 14"/>
            <p:cNvSpPr txBox="1">
              <a:spLocks noChangeArrowheads="1"/>
            </p:cNvSpPr>
            <p:nvPr/>
          </p:nvSpPr>
          <p:spPr bwMode="auto">
            <a:xfrm>
              <a:off x="3088178" y="3272486"/>
              <a:ext cx="533400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solidFill>
                    <a:schemeClr val="accent3"/>
                  </a:solidFill>
                  <a:latin typeface="+mn-lt"/>
                </a:rPr>
                <a:t>D</a:t>
              </a:r>
            </a:p>
          </p:txBody>
        </p:sp>
        <p:sp>
          <p:nvSpPr>
            <p:cNvPr id="28687" name="Text Box 15"/>
            <p:cNvSpPr txBox="1">
              <a:spLocks noChangeArrowheads="1"/>
            </p:cNvSpPr>
            <p:nvPr/>
          </p:nvSpPr>
          <p:spPr bwMode="auto">
            <a:xfrm>
              <a:off x="3111502" y="3909076"/>
              <a:ext cx="51007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solidFill>
                    <a:schemeClr val="accent3"/>
                  </a:solidFill>
                  <a:latin typeface="+mn-lt"/>
                </a:rPr>
                <a:t>S</a:t>
              </a:r>
            </a:p>
          </p:txBody>
        </p: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3910013" y="2692368"/>
              <a:ext cx="533400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solidFill>
                    <a:schemeClr val="tx2"/>
                  </a:solidFill>
                  <a:latin typeface="+mn-lt"/>
                </a:rPr>
                <a:t>D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5089960" y="2692368"/>
              <a:ext cx="51007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solidFill>
                    <a:schemeClr val="tx2"/>
                  </a:solidFill>
                  <a:latin typeface="+mn-lt"/>
                </a:rPr>
                <a:t>S</a:t>
              </a:r>
            </a:p>
          </p:txBody>
        </p:sp>
        <p:pic>
          <p:nvPicPr>
            <p:cNvPr id="23" name="Picture 18" descr="MCj03985250000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845" y="3754583"/>
              <a:ext cx="587795" cy="327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9" descr="MCj03985230000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657" y="2731831"/>
              <a:ext cx="666453" cy="329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823383" y="3724410"/>
            <a:ext cx="7747820" cy="369332"/>
            <a:chOff x="823383" y="3724410"/>
            <a:chExt cx="7747820" cy="369332"/>
          </a:xfrm>
        </p:grpSpPr>
        <p:sp>
          <p:nvSpPr>
            <p:cNvPr id="26" name="TextBox 25"/>
            <p:cNvSpPr txBox="1"/>
            <p:nvPr/>
          </p:nvSpPr>
          <p:spPr>
            <a:xfrm>
              <a:off x="823383" y="3724410"/>
              <a:ext cx="1592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????????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78377" y="3724410"/>
              <a:ext cx="1592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????????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950182-27E0-DF47-90D9-EFBB7D08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49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8" name="Rectangle 18"/>
          <p:cNvSpPr>
            <a:spLocks noChangeArrowheads="1"/>
          </p:cNvSpPr>
          <p:nvPr/>
        </p:nvSpPr>
        <p:spPr bwMode="auto">
          <a:xfrm>
            <a:off x="0" y="1331038"/>
            <a:ext cx="9144000" cy="490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r>
              <a:rPr lang="en-US" altLang="en-US" sz="2000" b="1" dirty="0"/>
              <a:t>Is there an NE that uses mixed strategies?</a:t>
            </a:r>
            <a:r>
              <a:rPr lang="en-US" altLang="en-US" sz="2000" dirty="0"/>
              <a:t> 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Say, where player 1 uses a mixed strategy?</a:t>
            </a:r>
            <a:br>
              <a:rPr lang="en-US" altLang="en-US" sz="2000" dirty="0"/>
            </a:br>
            <a:endParaRPr lang="en-US" altLang="en-US" sz="2000" dirty="0"/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Note: if a mixed strategy is a best response, then all of the pure strategies that it randomizes over must also be best responses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So we need to make player 1 </a:t>
            </a:r>
            <a:r>
              <a:rPr lang="en-US" altLang="en-US" sz="2000" dirty="0">
                <a:solidFill>
                  <a:schemeClr val="tx2"/>
                </a:solidFill>
              </a:rPr>
              <a:t>indifferent </a:t>
            </a:r>
            <a:r>
              <a:rPr lang="en-US" altLang="en-US" sz="2000" dirty="0"/>
              <a:t>between D and 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Player 1’s utility for playing D = -</a:t>
            </a:r>
            <a:r>
              <a:rPr lang="en-US" altLang="en-US" sz="2000" dirty="0" err="1"/>
              <a:t>p</a:t>
            </a:r>
            <a:r>
              <a:rPr lang="en-US" altLang="en-US" sz="2000" baseline="30000" dirty="0" err="1"/>
              <a:t>c</a:t>
            </a:r>
            <a:r>
              <a:rPr lang="en-US" altLang="en-US" sz="2000" baseline="-25000" dirty="0" err="1"/>
              <a:t>S</a:t>
            </a:r>
            <a:endParaRPr lang="en-US" altLang="en-US" sz="2000" baseline="-25000" dirty="0"/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Player 1’s utility for playing S = </a:t>
            </a:r>
            <a:r>
              <a:rPr lang="en-US" altLang="en-US" sz="2000" dirty="0" err="1"/>
              <a:t>p</a:t>
            </a:r>
            <a:r>
              <a:rPr lang="en-US" altLang="en-US" sz="2000" baseline="30000" dirty="0" err="1"/>
              <a:t>c</a:t>
            </a:r>
            <a:r>
              <a:rPr lang="en-US" altLang="en-US" sz="2000" baseline="-25000" dirty="0" err="1"/>
              <a:t>D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- 5p</a:t>
            </a:r>
            <a:r>
              <a:rPr lang="en-US" altLang="en-US" sz="2000" baseline="30000" dirty="0"/>
              <a:t>c</a:t>
            </a:r>
            <a:r>
              <a:rPr lang="en-US" altLang="en-US" sz="2000" baseline="-25000" dirty="0"/>
              <a:t>S </a:t>
            </a:r>
            <a:r>
              <a:rPr lang="en-US" altLang="en-US" sz="2000" dirty="0"/>
              <a:t>= 1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- 6p</a:t>
            </a:r>
            <a:r>
              <a:rPr lang="en-US" altLang="en-US" sz="2000" baseline="30000" dirty="0"/>
              <a:t>c</a:t>
            </a:r>
            <a:r>
              <a:rPr lang="en-US" altLang="en-US" sz="2000" baseline="-25000" dirty="0"/>
              <a:t>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So we need -</a:t>
            </a:r>
            <a:r>
              <a:rPr lang="en-US" altLang="en-US" sz="2000" dirty="0" err="1"/>
              <a:t>p</a:t>
            </a:r>
            <a:r>
              <a:rPr lang="en-US" altLang="en-US" sz="2000" baseline="30000" dirty="0" err="1"/>
              <a:t>c</a:t>
            </a:r>
            <a:r>
              <a:rPr lang="en-US" altLang="en-US" sz="2000" baseline="-25000" dirty="0" err="1"/>
              <a:t>S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= 1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- 6p</a:t>
            </a:r>
            <a:r>
              <a:rPr lang="en-US" altLang="en-US" sz="2000" baseline="30000" dirty="0"/>
              <a:t>c</a:t>
            </a:r>
            <a:r>
              <a:rPr lang="en-US" altLang="en-US" sz="2000" baseline="-25000" dirty="0"/>
              <a:t>S </a:t>
            </a:r>
            <a:r>
              <a:rPr lang="en-US" altLang="en-US" sz="2000" dirty="0"/>
              <a:t>which means </a:t>
            </a:r>
            <a:r>
              <a:rPr lang="en-US" altLang="en-US" sz="2000" dirty="0" err="1"/>
              <a:t>p</a:t>
            </a:r>
            <a:r>
              <a:rPr lang="en-US" altLang="en-US" sz="2000" baseline="30000" dirty="0" err="1"/>
              <a:t>c</a:t>
            </a:r>
            <a:r>
              <a:rPr lang="en-US" altLang="en-US" sz="2000" baseline="-25000" dirty="0" err="1"/>
              <a:t>S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= 1/5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Then, player 2 needs to be indifferent as well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Mixed-strategy Nash equilibrium: ((4/5 D, 1/5 S), (4/5 D, 1/5 S))</a:t>
            </a:r>
          </a:p>
          <a:p>
            <a:pPr lvl="1" algn="l" eaLnBrk="1" hangingPunct="1">
              <a:spcBef>
                <a:spcPct val="20000"/>
              </a:spcBef>
              <a:buFontTx/>
              <a:buChar char="–"/>
            </a:pPr>
            <a:r>
              <a:rPr lang="en-US" altLang="en-US" dirty="0"/>
              <a:t>People may die!  Expected utility -1/5 for each player</a:t>
            </a:r>
            <a:endParaRPr lang="en-US" altLang="en-US" dirty="0"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graphicFrame>
        <p:nvGraphicFramePr>
          <p:cNvPr id="11" name="Group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7765796"/>
              </p:ext>
            </p:extLst>
          </p:nvPr>
        </p:nvGraphicFramePr>
        <p:xfrm>
          <a:off x="6359369" y="810331"/>
          <a:ext cx="2474913" cy="1397833"/>
        </p:xfrm>
        <a:graphic>
          <a:graphicData uri="http://schemas.openxmlformats.org/drawingml/2006/table">
            <a:tbl>
              <a:tblPr/>
              <a:tblGrid>
                <a:gridCol w="1120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24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-5, 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5296515" y="230213"/>
            <a:ext cx="3094191" cy="1893816"/>
            <a:chOff x="2505845" y="2692368"/>
            <a:chExt cx="3094191" cy="1893816"/>
          </a:xfrm>
        </p:grpSpPr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3088178" y="3272486"/>
              <a:ext cx="533400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latin typeface="+mn-lt"/>
                </a:rPr>
                <a:t>D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3111502" y="3909076"/>
              <a:ext cx="51007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>
                  <a:latin typeface="+mn-lt"/>
                </a:rPr>
                <a:t>S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910013" y="2692368"/>
              <a:ext cx="533400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latin typeface="+mn-lt"/>
                </a:rPr>
                <a:t>D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5089960" y="2692368"/>
              <a:ext cx="51007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>
                  <a:latin typeface="+mn-lt"/>
                </a:rPr>
                <a:t>S</a:t>
              </a:r>
            </a:p>
          </p:txBody>
        </p:sp>
        <p:pic>
          <p:nvPicPr>
            <p:cNvPr id="17" name="Picture 18" descr="MCj03985250000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845" y="3754583"/>
              <a:ext cx="587795" cy="327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MCj03985230000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657" y="2731831"/>
              <a:ext cx="666453" cy="329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7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/>
              <a:t>Chicken</a:t>
            </a:r>
            <a:endParaRPr lang="en-US" altLang="en-US" sz="4000" dirty="0">
              <a:solidFill>
                <a:srgbClr val="CCEC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B549BD-ED95-7D49-A124-8AE1D1E1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149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Criticisms of Nash equilibrium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/>
              <a:t>Not unique in all games (like the example on Slide 31)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Approaches for addressing this problem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en-US" dirty="0"/>
              <a:t>Refinements (=</a:t>
            </a:r>
            <a:r>
              <a:rPr lang="en-US" altLang="en-US" dirty="0" err="1"/>
              <a:t>strengthenings</a:t>
            </a:r>
            <a:r>
              <a:rPr lang="en-US" altLang="en-US" dirty="0"/>
              <a:t>) of the equilibrium concept</a:t>
            </a:r>
          </a:p>
          <a:p>
            <a:pPr lvl="2"/>
            <a:r>
              <a:rPr lang="en-US" altLang="en-US" dirty="0"/>
              <a:t>Eliminate weakly dominated strategies first (IEDS)</a:t>
            </a:r>
          </a:p>
          <a:p>
            <a:pPr lvl="2"/>
            <a:r>
              <a:rPr lang="en-US" altLang="en-US" dirty="0"/>
              <a:t>Choose the Nash equilibrium with highest welfare</a:t>
            </a:r>
          </a:p>
          <a:p>
            <a:pPr lvl="2"/>
            <a:r>
              <a:rPr lang="en-US" altLang="en-US" dirty="0"/>
              <a:t>Subgame perfection … [see AGT book on course page]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en-US" dirty="0"/>
              <a:t>Mediation, communication, convention, learning, </a:t>
            </a:r>
            <a:r>
              <a:rPr lang="is-IS" altLang="en-US" dirty="0"/>
              <a:t>…</a:t>
            </a:r>
            <a:endParaRPr lang="en-US" altLang="en-US" dirty="0"/>
          </a:p>
          <a:p>
            <a:r>
              <a:rPr lang="en-US" altLang="en-US" dirty="0"/>
              <a:t>Collusions amongst agents not handled well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“No agent wants to deviate on her own”</a:t>
            </a:r>
          </a:p>
          <a:p>
            <a:r>
              <a:rPr lang="en-US" altLang="en-US" dirty="0"/>
              <a:t>Can be disastrous to “partially” play an NE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(More) people may die!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>
                <a:solidFill>
                  <a:schemeClr val="tx2"/>
                </a:solidFill>
              </a:rPr>
              <a:t>Correlated equilibria</a:t>
            </a:r>
            <a:r>
              <a:rPr lang="en-US" altLang="en-US" b="0" dirty="0"/>
              <a:t> – strategies selected by an outsider, but the strategies must be stable (see </a:t>
            </a:r>
            <a:r>
              <a:rPr lang="en-US" altLang="en-US" b="0" dirty="0" err="1"/>
              <a:t>Chp</a:t>
            </a:r>
            <a:r>
              <a:rPr lang="en-US" altLang="en-US" b="0" dirty="0"/>
              <a:t> 2.7 of AGT)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126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TS, AGT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10F02-4279-8348-AB74-D4AEA460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6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Correlated equilibrium</a:t>
            </a:r>
            <a:endParaRPr lang="en-US" altLang="en-US" dirty="0"/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600200"/>
            <a:ext cx="774290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Suppose there is a trustworthy mediator who has offered to help out the players in the game</a:t>
            </a:r>
          </a:p>
          <a:p>
            <a:r>
              <a:rPr lang="en-US" altLang="en-US" dirty="0"/>
              <a:t>The mediator chooses a profile of pure strategies, perhaps randomly, then tells each player what her strategy is in the profile (but not what the other players’ strategies are)</a:t>
            </a:r>
          </a:p>
          <a:p>
            <a:r>
              <a:rPr lang="en-US" altLang="en-US" dirty="0"/>
              <a:t>A correlated equilibrium is a distribution over pure-strategy profiles so that every player wants to follow the recommendation of the mediator (if she assumes that the others do so as well)</a:t>
            </a:r>
          </a:p>
          <a:p>
            <a:r>
              <a:rPr lang="en-US" altLang="en-US" dirty="0"/>
              <a:t>Every Nash equilibrium is also a correlated equilibrium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Corresponds to mediator choosing players’ recommendations independently</a:t>
            </a:r>
          </a:p>
          <a:p>
            <a:r>
              <a:rPr lang="en-US" altLang="en-US" dirty="0"/>
              <a:t>… but not vice versa</a:t>
            </a:r>
          </a:p>
          <a:p>
            <a:r>
              <a:rPr lang="en-US" altLang="en-US" dirty="0"/>
              <a:t>(Note: there are more general definitions of correlated equilibrium, but it can be shown that they do not allow you to do anything more than this definition.)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BADB0B-6CEF-AB42-B946-533C4918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6D39-0265-F94F-B522-AB98B018A0DA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057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38217"/>
          </a:xfrm>
        </p:spPr>
        <p:txBody>
          <a:bodyPr/>
          <a:lstStyle/>
          <a:p>
            <a:r>
              <a:rPr lang="en-US" altLang="en-US"/>
              <a:t>C.E. </a:t>
            </a:r>
            <a:r>
              <a:rPr lang="en-US" altLang="en-US" dirty="0"/>
              <a:t>for Chicken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3087215"/>
            <a:ext cx="8229601" cy="335783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Why is this a correlated equilibrium?</a:t>
            </a:r>
          </a:p>
          <a:p>
            <a:endParaRPr lang="en-US" altLang="en-US" dirty="0"/>
          </a:p>
          <a:p>
            <a:r>
              <a:rPr lang="en-US" altLang="en-US" dirty="0"/>
              <a:t>Suppose the mediator tells Row to Dodge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From Row’s perspective, the conditional probability that Col was told to Dodge is </a:t>
            </a:r>
            <a:br>
              <a:rPr lang="en-US" altLang="en-US" b="0" dirty="0"/>
            </a:br>
            <a:r>
              <a:rPr lang="en-US" altLang="en-US" b="0" dirty="0"/>
              <a:t>	20% / (20% + 40%) = 1/3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So the expected utility of Dodging is (2/3)*(-1) = -2/3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But the expected utility of Straight is (1/3)*1 + (2/3)*(-5) = -3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So Row wants to follow the recommendation</a:t>
            </a:r>
          </a:p>
          <a:p>
            <a:r>
              <a:rPr lang="en-US" altLang="en-US" dirty="0"/>
              <a:t>If Row is told to go Straight, he knows that Col was told to Dodge, so again Row wants to follow the recommendation</a:t>
            </a:r>
          </a:p>
          <a:p>
            <a:r>
              <a:rPr lang="en-US" altLang="en-US" dirty="0"/>
              <a:t>Similar for Col</a:t>
            </a:r>
          </a:p>
          <a:p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302589" y="1047132"/>
            <a:ext cx="3537767" cy="1977951"/>
            <a:chOff x="2096115" y="914400"/>
            <a:chExt cx="3537767" cy="1977951"/>
          </a:xfrm>
        </p:grpSpPr>
        <p:sp>
          <p:nvSpPr>
            <p:cNvPr id="39955" name="Text Box 19"/>
            <p:cNvSpPr txBox="1">
              <a:spLocks noChangeArrowheads="1"/>
            </p:cNvSpPr>
            <p:nvPr/>
          </p:nvSpPr>
          <p:spPr bwMode="auto">
            <a:xfrm>
              <a:off x="3456188" y="1863165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/>
                <a:t>20%</a:t>
              </a:r>
            </a:p>
          </p:txBody>
        </p:sp>
        <p:sp>
          <p:nvSpPr>
            <p:cNvPr id="39956" name="Text Box 20"/>
            <p:cNvSpPr txBox="1">
              <a:spLocks noChangeArrowheads="1"/>
            </p:cNvSpPr>
            <p:nvPr/>
          </p:nvSpPr>
          <p:spPr bwMode="auto">
            <a:xfrm>
              <a:off x="3456187" y="2551271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/>
                <a:t>40%</a:t>
              </a:r>
            </a:p>
          </p:txBody>
        </p:sp>
        <p:sp>
          <p:nvSpPr>
            <p:cNvPr id="39957" name="Text Box 21"/>
            <p:cNvSpPr txBox="1">
              <a:spLocks noChangeArrowheads="1"/>
            </p:cNvSpPr>
            <p:nvPr/>
          </p:nvSpPr>
          <p:spPr bwMode="auto">
            <a:xfrm>
              <a:off x="4738553" y="1893331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/>
                <a:t>40%</a:t>
              </a:r>
            </a:p>
          </p:txBody>
        </p:sp>
        <p:sp>
          <p:nvSpPr>
            <p:cNvPr id="39958" name="Text Box 22"/>
            <p:cNvSpPr txBox="1">
              <a:spLocks noChangeArrowheads="1"/>
            </p:cNvSpPr>
            <p:nvPr/>
          </p:nvSpPr>
          <p:spPr bwMode="auto">
            <a:xfrm>
              <a:off x="4788247" y="2555012"/>
              <a:ext cx="4443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/>
                <a:t>0%</a:t>
              </a:r>
            </a:p>
          </p:txBody>
        </p:sp>
        <p:graphicFrame>
          <p:nvGraphicFramePr>
            <p:cNvPr id="13" name="Group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45746178"/>
                </p:ext>
              </p:extLst>
            </p:nvPr>
          </p:nvGraphicFramePr>
          <p:xfrm>
            <a:off x="3158969" y="1494518"/>
            <a:ext cx="2474913" cy="1397833"/>
          </p:xfrm>
          <a:graphic>
            <a:graphicData uri="http://schemas.openxmlformats.org/drawingml/2006/table">
              <a:tbl>
                <a:tblPr/>
                <a:tblGrid>
                  <a:gridCol w="112099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35392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72406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0, 0</a:t>
                        </a:r>
                      </a:p>
                    </a:txBody>
                    <a:tcPr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-1, 1</a:t>
                        </a:r>
                      </a:p>
                    </a:txBody>
                    <a:tcPr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725427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1, -1</a:t>
                        </a:r>
                      </a:p>
                    </a:txBody>
                    <a:tcPr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-5, -5</a:t>
                        </a:r>
                      </a:p>
                    </a:txBody>
                    <a:tcPr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pSp>
          <p:nvGrpSpPr>
            <p:cNvPr id="14" name="Group 13"/>
            <p:cNvGrpSpPr/>
            <p:nvPr/>
          </p:nvGrpSpPr>
          <p:grpSpPr>
            <a:xfrm>
              <a:off x="2096115" y="914400"/>
              <a:ext cx="3094191" cy="1893816"/>
              <a:chOff x="2505845" y="2692368"/>
              <a:chExt cx="3094191" cy="1893816"/>
            </a:xfrm>
          </p:grpSpPr>
          <p:sp>
            <p:nvSpPr>
              <p:cNvPr id="15" name="Text Box 14"/>
              <p:cNvSpPr txBox="1">
                <a:spLocks noChangeArrowheads="1"/>
              </p:cNvSpPr>
              <p:nvPr/>
            </p:nvSpPr>
            <p:spPr bwMode="auto">
              <a:xfrm>
                <a:off x="3088178" y="3272486"/>
                <a:ext cx="533400" cy="671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3800" dirty="0">
                    <a:latin typeface="+mn-lt"/>
                  </a:rPr>
                  <a:t>D</a:t>
                </a:r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3111502" y="3909076"/>
                <a:ext cx="510076" cy="67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3800">
                    <a:latin typeface="+mn-lt"/>
                  </a:rPr>
                  <a:t>S</a:t>
                </a: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3910013" y="2692368"/>
                <a:ext cx="533400" cy="671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3800" dirty="0">
                    <a:latin typeface="+mn-lt"/>
                  </a:rPr>
                  <a:t>D</a:t>
                </a:r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5089960" y="2692368"/>
                <a:ext cx="510076" cy="67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3800">
                    <a:latin typeface="+mn-lt"/>
                  </a:rPr>
                  <a:t>S</a:t>
                </a:r>
              </a:p>
            </p:txBody>
          </p:sp>
          <p:pic>
            <p:nvPicPr>
              <p:cNvPr id="19" name="Picture 18" descr="MCj03985250000[1]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5845" y="3754583"/>
                <a:ext cx="587795" cy="327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9" descr="MCj03985230000[1]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9657" y="2731831"/>
                <a:ext cx="666453" cy="32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D062F-DB18-194A-9AB8-81FF0CCA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6D39-0265-F94F-B522-AB98B018A0DA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755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compute minimax-optimal strategies in </a:t>
            </a:r>
            <a:r>
              <a:rPr lang="en-US" dirty="0">
                <a:solidFill>
                  <a:srgbClr val="00B050"/>
                </a:solidFill>
              </a:rPr>
              <a:t>PTIME</a:t>
            </a:r>
          </a:p>
          <a:p>
            <a:r>
              <a:rPr lang="en-US" dirty="0"/>
              <a:t>Can compute 2-P zero-sum NE in </a:t>
            </a:r>
            <a:r>
              <a:rPr lang="en-US" dirty="0">
                <a:solidFill>
                  <a:srgbClr val="00B050"/>
                </a:solidFill>
              </a:rPr>
              <a:t>PTIME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(We’ll see this as an example during the convex optimization primer lecture next week.)</a:t>
            </a:r>
          </a:p>
          <a:p>
            <a:r>
              <a:rPr lang="en-US" dirty="0"/>
              <a:t>Can compute correlated equilibria in </a:t>
            </a:r>
            <a:r>
              <a:rPr lang="en-US" dirty="0">
                <a:solidFill>
                  <a:srgbClr val="00B050"/>
                </a:solidFill>
              </a:rPr>
              <a:t>PTIME</a:t>
            </a:r>
          </a:p>
          <a:p>
            <a:r>
              <a:rPr lang="en-US" dirty="0"/>
              <a:t>Unknown if we can compute a 2-P general-sum NE in PTIME: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Known: </a:t>
            </a:r>
            <a:r>
              <a:rPr lang="en-US" b="0" dirty="0">
                <a:solidFill>
                  <a:schemeClr val="tx2"/>
                </a:solidFill>
              </a:rPr>
              <a:t>PPAD-complete</a:t>
            </a:r>
            <a:r>
              <a:rPr lang="en-US" b="0" dirty="0"/>
              <a:t> (weaker than NP-c, and different)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known algorithms require worst-cast exponential time</a:t>
            </a:r>
          </a:p>
          <a:p>
            <a:r>
              <a:rPr lang="en-US" dirty="0"/>
              <a:t>Our first “meaty” lectures will cover security games, which try to find </a:t>
            </a:r>
            <a:r>
              <a:rPr lang="en-US" dirty="0" err="1"/>
              <a:t>Stackelberg</a:t>
            </a:r>
            <a:r>
              <a:rPr lang="en-US" dirty="0"/>
              <a:t> equilibria: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Varying complexity, will discuss during those lectures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0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Nash Model Human Behavior?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Game: pick a number (let’s say, integer) in</a:t>
            </a:r>
            <a:br>
              <a:rPr lang="en-US" dirty="0"/>
            </a:br>
            <a:r>
              <a:rPr lang="en-US" dirty="0"/>
              <a:t>		{0, 1, 2, 3, </a:t>
            </a:r>
            <a:r>
              <a:rPr lang="is-IS" dirty="0"/>
              <a:t>…, 98, 99, 100}</a:t>
            </a:r>
          </a:p>
          <a:p>
            <a:r>
              <a:rPr lang="is-IS" dirty="0"/>
              <a:t>Winner: person who picks number that is</a:t>
            </a:r>
            <a:br>
              <a:rPr lang="is-IS" dirty="0"/>
            </a:br>
            <a:r>
              <a:rPr lang="is-IS" dirty="0"/>
              <a:t>	</a:t>
            </a:r>
            <a:r>
              <a:rPr lang="is-IS" dirty="0">
                <a:solidFill>
                  <a:schemeClr val="tx2"/>
                </a:solidFill>
              </a:rPr>
              <a:t>closest to 2/3 of the average of all numbers</a:t>
            </a:r>
          </a:p>
          <a:p>
            <a:r>
              <a:rPr lang="en-US" dirty="0"/>
              <a:t>Example: if the average of all numbers is 54, your best </a:t>
            </a:r>
            <a:br>
              <a:rPr lang="en-US" dirty="0"/>
            </a:br>
            <a:r>
              <a:rPr lang="en-US" dirty="0"/>
              <a:t>answer would be 36 ( = 54 * 2/3) </a:t>
            </a:r>
          </a:p>
          <a:p>
            <a:endParaRPr lang="en-US" dirty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A0CEF-CD45-0846-8B62-26300C958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793" y="4103162"/>
            <a:ext cx="2602120" cy="2602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263F61-F542-AE4C-B4FD-DBF20DE9E911}"/>
              </a:ext>
            </a:extLst>
          </p:cNvPr>
          <p:cNvSpPr txBox="1"/>
          <p:nvPr/>
        </p:nvSpPr>
        <p:spPr>
          <a:xfrm>
            <a:off x="1899339" y="5219556"/>
            <a:ext cx="565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LIVE                             EXPERIMENT!</a:t>
            </a:r>
          </a:p>
        </p:txBody>
      </p:sp>
    </p:spTree>
    <p:extLst>
      <p:ext uri="{BB962C8B-B14F-4D97-AF65-F5344CB8AC3E}">
        <p14:creationId xmlns:p14="http://schemas.microsoft.com/office/powerpoint/2010/main" val="10424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fair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Divisible goods:</a:t>
            </a:r>
          </a:p>
          <a:p>
            <a:pPr lvl="1"/>
            <a:r>
              <a:rPr lang="en-US" dirty="0"/>
              <a:t>Splitting land, cutting cake</a:t>
            </a:r>
          </a:p>
          <a:p>
            <a:r>
              <a:rPr lang="en-US" dirty="0"/>
              <a:t>Indivisible goods:</a:t>
            </a:r>
          </a:p>
          <a:p>
            <a:pPr lvl="1"/>
            <a:r>
              <a:rPr lang="en-US" dirty="0"/>
              <a:t>Splitting up assets after divorce (house, cars, pets) 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A chief concern: </a:t>
            </a:r>
            <a:r>
              <a:rPr lang="en-US" b="1" dirty="0"/>
              <a:t>defining</a:t>
            </a:r>
            <a:r>
              <a:rPr lang="en-US" dirty="0"/>
              <a:t> and </a:t>
            </a:r>
            <a:r>
              <a:rPr lang="en-US" b="1" dirty="0"/>
              <a:t>guaranteeing</a:t>
            </a:r>
            <a:r>
              <a:rPr lang="en-US" dirty="0"/>
              <a:t> the fairness of the final allocation</a:t>
            </a:r>
          </a:p>
          <a:p>
            <a:r>
              <a:rPr lang="en-US" dirty="0"/>
              <a:t>An allocation is </a:t>
            </a:r>
            <a:r>
              <a:rPr lang="en-US" dirty="0">
                <a:solidFill>
                  <a:schemeClr val="tx2"/>
                </a:solidFill>
              </a:rPr>
              <a:t>envy free </a:t>
            </a:r>
            <a:r>
              <a:rPr lang="en-US" dirty="0"/>
              <a:t>if each player values her own allocated set of goods at least as highly as any other player’s allocated set</a:t>
            </a:r>
          </a:p>
          <a:p>
            <a:endParaRPr lang="en-US" dirty="0"/>
          </a:p>
          <a:p>
            <a:r>
              <a:rPr lang="en-US" i="1" dirty="0"/>
              <a:t>When do envy-free allocations exist?  How can we compute them?  What can we do when they don’t exist?</a:t>
            </a:r>
          </a:p>
          <a:p>
            <a:endParaRPr lang="en-US" dirty="0"/>
          </a:p>
        </p:txBody>
      </p:sp>
      <p:pic>
        <p:nvPicPr>
          <p:cNvPr id="4" name="Picture 3" descr="splidd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430868"/>
            <a:ext cx="3048000" cy="1059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486400" y="24214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spliddit.org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39263"/>
            <a:ext cx="8229600" cy="163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1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Nash Model Human Behavior?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(Nash) equilibrium strategy?</a:t>
            </a:r>
          </a:p>
          <a:p>
            <a:endParaRPr lang="en-US" dirty="0"/>
          </a:p>
          <a:p>
            <a:r>
              <a:rPr lang="en-US" dirty="0"/>
              <a:t>“Level 0” humans: everyone picks randomly?  E[v] = 50, choose 50 * 2/3</a:t>
            </a:r>
          </a:p>
          <a:p>
            <a:r>
              <a:rPr lang="en-US" dirty="0"/>
              <a:t>“Level 1” humans: everyone picks 50 * 2/3, I’ll pick (50 * 2/3) * 2/3</a:t>
            </a:r>
          </a:p>
          <a:p>
            <a:r>
              <a:rPr lang="en-US" dirty="0"/>
              <a:t>“Level 2” humans: I’ll pick ((50 * 2/3) * 2/3) * 2/3 …</a:t>
            </a:r>
          </a:p>
          <a:p>
            <a:r>
              <a:rPr lang="en-US" dirty="0"/>
              <a:t>N.E.: fixed point, “Level infinity”, pick 0 or 1 depending on constraints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2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9DB13-E09A-D848-9231-CDFB5CCE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7392AB-0D8F-2445-A180-D42F866B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670" y="2432092"/>
            <a:ext cx="5791200" cy="1371600"/>
          </a:xfrm>
        </p:spPr>
        <p:txBody>
          <a:bodyPr/>
          <a:lstStyle/>
          <a:p>
            <a:r>
              <a:rPr lang="en-US" dirty="0"/>
              <a:t>Does Nash Model Human Behavior?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C41D2-944B-C240-BB17-7195A46AD336}"/>
              </a:ext>
            </a:extLst>
          </p:cNvPr>
          <p:cNvSpPr txBox="1"/>
          <p:nvPr/>
        </p:nvSpPr>
        <p:spPr>
          <a:xfrm>
            <a:off x="2796209" y="4187687"/>
            <a:ext cx="319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 guesses on behavior …?</a:t>
            </a:r>
          </a:p>
        </p:txBody>
      </p:sp>
    </p:spTree>
    <p:extLst>
      <p:ext uri="{BB962C8B-B14F-4D97-AF65-F5344CB8AC3E}">
        <p14:creationId xmlns:p14="http://schemas.microsoft.com/office/powerpoint/2010/main" val="9057479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8952271" cy="4955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NY Times</a:t>
            </a:r>
          </a:p>
        </p:txBody>
      </p:sp>
    </p:spTree>
    <p:extLst>
      <p:ext uri="{BB962C8B-B14F-4D97-AF65-F5344CB8AC3E}">
        <p14:creationId xmlns:p14="http://schemas.microsoft.com/office/powerpoint/2010/main" val="1383247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37413"/>
            <a:ext cx="8989454" cy="35087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Next class:</a:t>
            </a:r>
            <a:br>
              <a:rPr lang="en-US" dirty="0"/>
            </a:br>
            <a:r>
              <a:rPr lang="en-US" dirty="0"/>
              <a:t>Mechanism Design Primer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184" y="2977117"/>
            <a:ext cx="1531088" cy="12410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Food Bank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454203" cy="4373563"/>
          </a:xfrm>
        </p:spPr>
        <p:txBody>
          <a:bodyPr>
            <a:normAutofit/>
          </a:bodyPr>
          <a:lstStyle/>
          <a:p>
            <a:r>
              <a:rPr lang="en-US" dirty="0"/>
              <a:t>Food banks supply nutrition to the needy for free or at a reduced cost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Much of that food comes from donors (e.g. supermarkets, manufacturers)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Distribution is overseen by a large non-profit organization, Feeding America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Previously: </a:t>
            </a:r>
            <a:r>
              <a:rPr lang="en-US" dirty="0">
                <a:solidFill>
                  <a:schemeClr val="tx2"/>
                </a:solidFill>
              </a:rPr>
              <a:t>centralized allocation </a:t>
            </a:r>
            <a:r>
              <a:rPr lang="en-US" dirty="0"/>
              <a:t>based on perceived need of food banks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Currently: food banks bid in an </a:t>
            </a:r>
            <a:r>
              <a:rPr lang="en-US" dirty="0">
                <a:solidFill>
                  <a:schemeClr val="tx2"/>
                </a:solidFill>
              </a:rPr>
              <a:t>online auction </a:t>
            </a:r>
            <a:r>
              <a:rPr lang="en-US" dirty="0"/>
              <a:t>using a fake currency for loads of donated food.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086" y="0"/>
            <a:ext cx="3071914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7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Security </a:t>
            </a:r>
            <a:r>
              <a:rPr lang="en-US" dirty="0" err="1"/>
              <a:t>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should we deploy security forces (checkpoints, cop cars, dogs, troops), assuming a rational adversary who can observe our deployment strategy?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Checkpoints at airports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Patrol routes on the water on the borders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Anti-poacher teams near big game</a:t>
            </a:r>
          </a:p>
          <a:p>
            <a:br>
              <a:rPr lang="en-US" b="0" dirty="0"/>
            </a:br>
            <a:br>
              <a:rPr lang="en-US" b="0" dirty="0"/>
            </a:br>
            <a:r>
              <a:rPr lang="en-US" b="0" dirty="0"/>
              <a:t>How do we compute these strategies?</a:t>
            </a:r>
          </a:p>
          <a:p>
            <a:r>
              <a:rPr lang="en-US" b="0" dirty="0"/>
              <a:t>What if the adversary isn’t rational?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584" y="3641445"/>
            <a:ext cx="4043186" cy="30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53400" cy="1371600"/>
          </a:xfrm>
        </p:spPr>
        <p:txBody>
          <a:bodyPr>
            <a:normAutofit/>
          </a:bodyPr>
          <a:lstStyle/>
          <a:p>
            <a:r>
              <a:rPr lang="en-US" dirty="0"/>
              <a:t>Example: Kidney Transplantation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US waitlist: over </a:t>
            </a:r>
            <a:r>
              <a:rPr lang="en-US" dirty="0">
                <a:solidFill>
                  <a:schemeClr val="tx2"/>
                </a:solidFill>
              </a:rPr>
              <a:t>100,000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35-37k added each year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4,537 people died while waiting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11,559 people received a kidney</a:t>
            </a:r>
            <a:br>
              <a:rPr lang="en-US" dirty="0"/>
            </a:br>
            <a:r>
              <a:rPr lang="en-US" dirty="0"/>
              <a:t>from the deceased donor waitlist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5,283 people received a kidney from a living donor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Some through </a:t>
            </a:r>
            <a:r>
              <a:rPr lang="en-US" b="1" dirty="0">
                <a:solidFill>
                  <a:schemeClr val="tx2"/>
                </a:solidFill>
              </a:rPr>
              <a:t>kidney exchanges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(We work extensively with the UNOS exchange.)</a:t>
            </a:r>
          </a:p>
        </p:txBody>
      </p:sp>
      <p:pic>
        <p:nvPicPr>
          <p:cNvPr id="4" name="Picture 3" descr="UNO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817" y="5319145"/>
            <a:ext cx="3590367" cy="10893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985202" y="1524318"/>
            <a:ext cx="3625398" cy="2068286"/>
            <a:chOff x="4985202" y="1524318"/>
            <a:chExt cx="3625398" cy="2068286"/>
          </a:xfrm>
        </p:grpSpPr>
        <p:graphicFrame>
          <p:nvGraphicFramePr>
            <p:cNvPr id="8" name="Chart 7"/>
            <p:cNvGraphicFramePr>
              <a:graphicFrameLocks/>
            </p:cNvGraphicFramePr>
            <p:nvPr/>
          </p:nvGraphicFramePr>
          <p:xfrm>
            <a:off x="4985202" y="1524318"/>
            <a:ext cx="3625398" cy="20682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 rot="20499962">
              <a:off x="6158344" y="1851356"/>
              <a:ext cx="10515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Demand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108371" y="1711352"/>
              <a:ext cx="522514" cy="1891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684124" y="2333184"/>
              <a:ext cx="886968" cy="338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Supply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7484004" y="2535005"/>
              <a:ext cx="5061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5249217" y="4270439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[Roth et al. 2004]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Deceased-Donor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Online bipartite matching problem: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Set of patients is known (roughly) in advance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Organs arrive and must be dispatched </a:t>
            </a:r>
            <a:r>
              <a:rPr lang="en-US" b="0" dirty="0">
                <a:solidFill>
                  <a:schemeClr val="tx2"/>
                </a:solidFill>
              </a:rPr>
              <a:t>quickly</a:t>
            </a:r>
          </a:p>
          <a:p>
            <a:r>
              <a:rPr lang="en-US" dirty="0"/>
              <a:t>Constraints: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Locality: organs only stay good for 24 hours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Blood type, tissue type, etc.</a:t>
            </a:r>
          </a:p>
          <a:p>
            <a:r>
              <a:rPr lang="en-US" dirty="0"/>
              <a:t>Who gets the organ?  Prioritization based 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QALY maximization?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Quality of match?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Time on the waiting list?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749" y="4776124"/>
            <a:ext cx="3556000" cy="208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6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9515</TotalTime>
  <Words>4518</Words>
  <Application>Microsoft Macintosh PowerPoint</Application>
  <PresentationFormat>On-screen Show (4:3)</PresentationFormat>
  <Paragraphs>621</Paragraphs>
  <Slides>53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Arial Black</vt:lpstr>
      <vt:lpstr>Calibri</vt:lpstr>
      <vt:lpstr>MT Extra</vt:lpstr>
      <vt:lpstr>Essential</vt:lpstr>
      <vt:lpstr>Applied Mechanism Design For Social Good</vt:lpstr>
      <vt:lpstr>Announcements</vt:lpstr>
      <vt:lpstr>Wrapping up  from last lecture …</vt:lpstr>
      <vt:lpstr>Example: Voting</vt:lpstr>
      <vt:lpstr>Example: fair allocation</vt:lpstr>
      <vt:lpstr>Example: Food Bank Allocation</vt:lpstr>
      <vt:lpstr>Example: Security GAmes</vt:lpstr>
      <vt:lpstr>Example: Kidney Transplantation</vt:lpstr>
      <vt:lpstr>Example: Deceased-Donor Allocation</vt:lpstr>
      <vt:lpstr>Example: Kidney Exchange</vt:lpstr>
      <vt:lpstr>Non-directed donors &amp; chains</vt:lpstr>
      <vt:lpstr>Example: Kidney Exchange</vt:lpstr>
      <vt:lpstr>Techniques we’ll use (THIS + Next Two lectures will cover these,  In the context of Mechanism Design)</vt:lpstr>
      <vt:lpstr>Combinatorial Optimization</vt:lpstr>
      <vt:lpstr>C.O. for Kidney Exchange: Refresher on Problem</vt:lpstr>
      <vt:lpstr>C.O. for Kidney Exchange: The Edge formulation</vt:lpstr>
      <vt:lpstr>C.O. For Kidney Exchange: The Cycle Formulation</vt:lpstr>
      <vt:lpstr>C.O. For Kidney Exchange: Comparison</vt:lpstr>
      <vt:lpstr>Game Theory &amp; Mechanism Design</vt:lpstr>
      <vt:lpstr>Machine learning</vt:lpstr>
      <vt:lpstr>Random Graph Theory</vt:lpstr>
      <vt:lpstr>Next This class: Game Theory Primer</vt:lpstr>
      <vt:lpstr>What is game theory?</vt:lpstr>
      <vt:lpstr>What is “Utility” …?</vt:lpstr>
      <vt:lpstr>How do we measure “Utility” …?</vt:lpstr>
      <vt:lpstr>Risk attitudes</vt:lpstr>
      <vt:lpstr>Risk Attitudes – Expected Value</vt:lpstr>
      <vt:lpstr>Decreasing marginal utility</vt:lpstr>
      <vt:lpstr>Maximizing expected utility</vt:lpstr>
      <vt:lpstr>risk attitudes Assuming expected utility max’Ing</vt:lpstr>
      <vt:lpstr>Strategies &amp; Utility</vt:lpstr>
      <vt:lpstr>Nature</vt:lpstr>
      <vt:lpstr>Game Representations</vt:lpstr>
      <vt:lpstr>Game representations</vt:lpstr>
      <vt:lpstr>Seinfeld’s Rock-Paper-Scissors</vt:lpstr>
      <vt:lpstr>Dominance</vt:lpstr>
      <vt:lpstr>Mixed strategies &amp; Dominance</vt:lpstr>
      <vt:lpstr>Best-response strategies</vt:lpstr>
      <vt:lpstr>Dominant strategy equilibriA (DSE)</vt:lpstr>
      <vt:lpstr>Zero-Sum Games (2-P)</vt:lpstr>
      <vt:lpstr>General-sum games (2-P)</vt:lpstr>
      <vt:lpstr>General-Sum Games: Nash Equilibria (2-P)</vt:lpstr>
      <vt:lpstr>Example: Chicken</vt:lpstr>
      <vt:lpstr>Chicken</vt:lpstr>
      <vt:lpstr>Criticisms of Nash equilibrium</vt:lpstr>
      <vt:lpstr>Correlated equilibrium</vt:lpstr>
      <vt:lpstr>C.E. for Chicken</vt:lpstr>
      <vt:lpstr>Complexity</vt:lpstr>
      <vt:lpstr>Does Nash Model Human Behavior?</vt:lpstr>
      <vt:lpstr>Does Nash Model Human Behavior?</vt:lpstr>
      <vt:lpstr>Does Nash Model Human Behavior?</vt:lpstr>
      <vt:lpstr>PowerPoint Presentation</vt:lpstr>
      <vt:lpstr>Next class: Mechanism Design Primer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836</cp:revision>
  <cp:lastPrinted>2018-01-29T22:42:54Z</cp:lastPrinted>
  <dcterms:created xsi:type="dcterms:W3CDTF">2013-03-05T15:39:19Z</dcterms:created>
  <dcterms:modified xsi:type="dcterms:W3CDTF">2020-02-05T03:28:56Z</dcterms:modified>
</cp:coreProperties>
</file>