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3" r:id="rId3"/>
    <p:sldId id="447" r:id="rId4"/>
    <p:sldId id="446" r:id="rId5"/>
    <p:sldId id="429" r:id="rId6"/>
    <p:sldId id="431" r:id="rId7"/>
    <p:sldId id="432" r:id="rId8"/>
    <p:sldId id="259" r:id="rId9"/>
    <p:sldId id="434" r:id="rId10"/>
    <p:sldId id="264" r:id="rId11"/>
    <p:sldId id="435" r:id="rId12"/>
    <p:sldId id="436" r:id="rId13"/>
    <p:sldId id="428" r:id="rId14"/>
    <p:sldId id="471" r:id="rId15"/>
    <p:sldId id="472" r:id="rId16"/>
    <p:sldId id="443" r:id="rId17"/>
    <p:sldId id="444" r:id="rId18"/>
    <p:sldId id="442" r:id="rId19"/>
    <p:sldId id="445" r:id="rId20"/>
    <p:sldId id="473" r:id="rId21"/>
    <p:sldId id="470" r:id="rId22"/>
    <p:sldId id="269" r:id="rId23"/>
    <p:sldId id="427" r:id="rId24"/>
    <p:sldId id="433" r:id="rId25"/>
    <p:sldId id="437" r:id="rId26"/>
    <p:sldId id="438" r:id="rId27"/>
    <p:sldId id="439" r:id="rId28"/>
    <p:sldId id="466" r:id="rId29"/>
    <p:sldId id="462" r:id="rId30"/>
    <p:sldId id="266" r:id="rId31"/>
    <p:sldId id="467" r:id="rId32"/>
    <p:sldId id="464" r:id="rId33"/>
    <p:sldId id="465" r:id="rId34"/>
    <p:sldId id="42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86" autoAdjust="0"/>
    <p:restoredTop sz="92239" autoAdjust="0"/>
  </p:normalViewPr>
  <p:slideViewPr>
    <p:cSldViewPr snapToGrid="0" snapToObjects="1">
      <p:cViewPr varScale="1">
        <p:scale>
          <a:sx n="97" d="100"/>
          <a:sy n="97" d="100"/>
        </p:scale>
        <p:origin x="9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22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PPAD</a:t>
            </a:r>
            <a:r>
              <a:rPr lang="en-US" baseline="0" dirty="0"/>
              <a:t> could be P, even if P \</a:t>
            </a:r>
            <a:r>
              <a:rPr lang="en-US" baseline="0" dirty="0" err="1"/>
              <a:t>neq</a:t>
            </a:r>
            <a:r>
              <a:rPr lang="en-US" baseline="0" dirty="0"/>
              <a:t> NP – that is, PPAD-complete weaker than NP-complete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22338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EF858FF0-EAE7-C048-9B5B-88259CF311F3}" type="slidenum">
              <a:rPr lang="en-US" altLang="ko-KR" sz="1200"/>
              <a:pPr eaLnBrk="1" hangingPunct="1"/>
              <a:t>4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0855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definite:  z’</a:t>
            </a:r>
            <a:r>
              <a:rPr lang="en-US" baseline="0" dirty="0"/>
              <a:t> Q z &gt; 0   for all </a:t>
            </a:r>
            <a:r>
              <a:rPr lang="en-US" baseline="0"/>
              <a:t>non-trivial z     aka     all positive eigenvalues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2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7C83-8624-B147-835E-79D08D7365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EA2-8609-40CA-AF0E-2EA547BAB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line is for the first constraint</a:t>
            </a:r>
          </a:p>
          <a:p>
            <a:r>
              <a:rPr lang="en-US" dirty="0"/>
              <a:t>And the</a:t>
            </a:r>
            <a:r>
              <a:rPr lang="en-US" baseline="0" dirty="0"/>
              <a:t> green line is the second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41EA2-8609-40CA-AF0E-2EA547BAB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is payoff matrix with elements that are positive for</a:t>
            </a:r>
            <a:r>
              <a:rPr lang="en-US" baseline="0" dirty="0"/>
              <a:t> Row negative for 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Problems come up a lot in power generation optimization for utility companies and finance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Q is symmetric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5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5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AAAI Tutorial - Feb 8,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463B-79DD-8140-8663-C64DDA2F0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AAAI Tutorial - Feb 8,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96D39-0265-F94F-B522-AB98B018A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7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9A75-881F-45AB-B07E-69842274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D91AD-B2A7-4359-B303-9BBF1ADF6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D6D6F-5C55-4698-85D7-B30919B6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38991-3248-4560-BAA3-6E40A4860DF4}" type="datetime1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79EE-06C0-47CB-9A62-2518306E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9AE8F-7A7E-4AFF-BAD0-2DB186B6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4014-5AFB-450E-9640-EFA8145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AAAI Tutorial - Feb 8,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AAAI Tutorial - Feb 8,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8" Type="http://schemas.openxmlformats.org/officeDocument/2006/relationships/image" Target="../media/image48.png"/><Relationship Id="rId7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tags" Target="../tags/tag3.xml"/><Relationship Id="rId6" Type="http://schemas.openxmlformats.org/officeDocument/2006/relationships/image" Target="../media/image41.png"/><Relationship Id="rId11" Type="http://schemas.openxmlformats.org/officeDocument/2006/relationships/image" Target="../media/image412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19" Type="http://schemas.openxmlformats.org/officeDocument/2006/relationships/image" Target="../media/image50.png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tif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Applied Mechanism Design For Social Good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641234"/>
          </a:xfrm>
        </p:spPr>
        <p:txBody>
          <a:bodyPr/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#8 – 02/20/2020</a:t>
            </a:r>
          </a:p>
          <a:p>
            <a:endParaRPr lang="en-US" sz="1600" b="1" dirty="0"/>
          </a:p>
          <a:p>
            <a:r>
              <a:rPr lang="en-US" sz="1600" b="1" dirty="0"/>
              <a:t>CMSC828M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2:00pm – 3:15pm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9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003"/>
            <a:ext cx="5791200" cy="1371600"/>
          </a:xfrm>
        </p:spPr>
        <p:txBody>
          <a:bodyPr/>
          <a:lstStyle/>
          <a:p>
            <a:r>
              <a:rPr lang="en-US" dirty="0"/>
              <a:t>Feasible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049"/>
            <a:ext cx="7620000" cy="4373563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solidFill>
                  <a:schemeClr val="tx2"/>
                </a:solidFill>
              </a:rPr>
              <a:t>feasible region</a:t>
            </a:r>
            <a:r>
              <a:rPr lang="en-US" sz="2000" dirty="0"/>
              <a:t> is defined by the set of </a:t>
            </a:r>
            <a:r>
              <a:rPr lang="en-US" sz="2000" dirty="0">
                <a:solidFill>
                  <a:schemeClr val="tx2"/>
                </a:solidFill>
              </a:rPr>
              <a:t>constraints</a:t>
            </a:r>
            <a:r>
              <a:rPr lang="en-US" sz="2000" dirty="0"/>
              <a:t> of the problem, which is all the possible points that satisfy the all the constraints.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00" y="2971798"/>
            <a:ext cx="3733800" cy="34208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3437F-7A41-3A4F-A9EE-7B7A63CB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91512"/>
      </p:ext>
    </p:extLst>
  </p:cSld>
  <p:clrMapOvr>
    <a:masterClrMapping/>
  </p:clrMapOvr>
  <p:transition advTm="3280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LP: Example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620000" cy="473606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94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We make reproductions of two paintings:</a:t>
            </a:r>
          </a:p>
          <a:p>
            <a:pPr>
              <a:lnSpc>
                <a:spcPct val="90000"/>
              </a:lnSpc>
              <a:spcBef>
                <a:spcPts val="794"/>
              </a:spcBef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794"/>
              </a:spcBef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794"/>
              </a:spcBef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794"/>
              </a:spcBef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794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Painting 1 sells for $30, painting 2 sells for $20</a:t>
            </a:r>
          </a:p>
          <a:p>
            <a:pPr>
              <a:lnSpc>
                <a:spcPct val="90000"/>
              </a:lnSpc>
              <a:spcBef>
                <a:spcPts val="794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Painting 1 requires 4 units of blue, 1 green, 1 red</a:t>
            </a:r>
          </a:p>
          <a:p>
            <a:pPr>
              <a:lnSpc>
                <a:spcPct val="90000"/>
              </a:lnSpc>
              <a:spcBef>
                <a:spcPts val="794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Painting 2 requires 2 blue, 2 green, 1 red</a:t>
            </a:r>
          </a:p>
          <a:p>
            <a:pPr>
              <a:lnSpc>
                <a:spcPct val="90000"/>
              </a:lnSpc>
              <a:spcBef>
                <a:spcPts val="794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We have 16 units blue, 8 green, 5 red</a:t>
            </a:r>
          </a:p>
        </p:txBody>
      </p:sp>
      <p:pic>
        <p:nvPicPr>
          <p:cNvPr id="225285" name="Picture 5" descr="4blue1green1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349" y="2154985"/>
            <a:ext cx="1571625" cy="175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6" name="Picture 6" descr="2blue2green1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485" y="2110161"/>
            <a:ext cx="1610846" cy="179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4396" y="3185160"/>
            <a:ext cx="2767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/>
              </a:buClr>
            </a:pPr>
            <a:r>
              <a:rPr lang="en-US" altLang="en-US" sz="2400" i="1" dirty="0"/>
              <a:t>maximize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660066"/>
                </a:solidFill>
              </a:rPr>
              <a:t>3x + 2y</a:t>
            </a:r>
          </a:p>
          <a:p>
            <a:pPr algn="r">
              <a:buClr>
                <a:schemeClr val="tx1"/>
              </a:buClr>
            </a:pPr>
            <a:r>
              <a:rPr lang="en-US" altLang="en-US" sz="2400" i="1" dirty="0"/>
              <a:t>subject to</a:t>
            </a:r>
          </a:p>
          <a:p>
            <a:pPr algn="r">
              <a:buClr>
                <a:schemeClr val="tx1"/>
              </a:buClr>
            </a:pPr>
            <a:r>
              <a:rPr lang="en-US" altLang="en-US" sz="2400" dirty="0">
                <a:solidFill>
                  <a:schemeClr val="accent2"/>
                </a:solidFill>
              </a:rPr>
              <a:t>4x + 2y ≤ 16</a:t>
            </a:r>
          </a:p>
          <a:p>
            <a:pPr algn="r">
              <a:buClr>
                <a:schemeClr val="tx1"/>
              </a:buClr>
            </a:pPr>
            <a:r>
              <a:rPr lang="en-US" altLang="en-US" sz="2400" dirty="0">
                <a:solidFill>
                  <a:srgbClr val="008000"/>
                </a:solidFill>
              </a:rPr>
              <a:t>x + 2y ≤ 8</a:t>
            </a:r>
          </a:p>
          <a:p>
            <a:pPr algn="r">
              <a:buClr>
                <a:schemeClr val="tx1"/>
              </a:buClr>
            </a:pPr>
            <a:r>
              <a:rPr lang="en-US" altLang="en-US" sz="2400" dirty="0">
                <a:solidFill>
                  <a:srgbClr val="800000"/>
                </a:solidFill>
              </a:rPr>
              <a:t>x + y ≤ 5</a:t>
            </a:r>
          </a:p>
          <a:p>
            <a:pPr algn="r">
              <a:buClr>
                <a:schemeClr val="tx1"/>
              </a:buClr>
            </a:pPr>
            <a:r>
              <a:rPr lang="en-US" altLang="en-US" sz="2400" dirty="0"/>
              <a:t>x ≥ 0</a:t>
            </a:r>
          </a:p>
          <a:p>
            <a:pPr algn="r">
              <a:buClr>
                <a:schemeClr val="tx1"/>
              </a:buClr>
            </a:pPr>
            <a:r>
              <a:rPr lang="en-US" altLang="en-US" sz="2400" dirty="0"/>
              <a:t>y ≥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5754" y="5978769"/>
            <a:ext cx="22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Objective ???????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1669" y="5978769"/>
            <a:ext cx="240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Constraints ???????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A09816-B510-B047-A356-9A4FB51C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Solving the linear program 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i="1" dirty="0"/>
              <a:t>maximize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660066"/>
                </a:solidFill>
              </a:rPr>
              <a:t>3x + 2y</a:t>
            </a:r>
          </a:p>
          <a:p>
            <a:pPr>
              <a:buClr>
                <a:schemeClr val="tx1"/>
              </a:buClr>
            </a:pPr>
            <a:r>
              <a:rPr lang="en-US" altLang="en-US" i="1" dirty="0"/>
              <a:t>subject to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chemeClr val="accent2"/>
                </a:solidFill>
              </a:rPr>
              <a:t>4x + 2y ≤ 16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008000"/>
                </a:solidFill>
              </a:rPr>
              <a:t>x + 2y ≤ 8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800000"/>
                </a:solidFill>
              </a:rPr>
              <a:t>x + y ≤ 5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x ≥ 0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y ≥ 0</a:t>
            </a:r>
          </a:p>
          <a:p>
            <a:endParaRPr lang="en-US" altLang="en-US" dirty="0"/>
          </a:p>
          <a:p>
            <a:endParaRPr lang="en-US" altLang="en-US" i="1" dirty="0"/>
          </a:p>
          <a:p>
            <a:endParaRPr lang="en-US" dirty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758173" y="1599640"/>
            <a:ext cx="0" cy="44963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758174" y="6096000"/>
            <a:ext cx="45117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14140" y="4800320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314140" y="6020360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314140" y="3734360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4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314140" y="2667000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6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314140" y="169068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8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33632" y="603436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2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668776" y="603436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4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703919" y="603436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6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746066" y="603436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8</a:t>
            </a:r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3758173" y="1905000"/>
            <a:ext cx="2071687" cy="419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 flipH="1" flipV="1">
            <a:off x="3758174" y="3885640"/>
            <a:ext cx="4141974" cy="221036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>
            <a:off x="3758173" y="3353361"/>
            <a:ext cx="2588559" cy="274264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 flipH="1" flipV="1">
            <a:off x="3758173" y="4419321"/>
            <a:ext cx="1035143" cy="1676680"/>
          </a:xfrm>
          <a:prstGeom prst="line">
            <a:avLst/>
          </a:prstGeom>
          <a:noFill/>
          <a:ln w="381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 flipH="1" flipV="1">
            <a:off x="3758173" y="2819681"/>
            <a:ext cx="2071687" cy="3276319"/>
          </a:xfrm>
          <a:prstGeom prst="line">
            <a:avLst/>
          </a:prstGeom>
          <a:noFill/>
          <a:ln w="381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 flipH="1">
            <a:off x="5311589" y="4343681"/>
            <a:ext cx="960904" cy="5336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6125416" y="3810000"/>
            <a:ext cx="1861577" cy="6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optimal solution: x=3, y=2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ACABC-D8D8-7B47-B94E-5BA9C3AA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9" grpId="0" animBg="1"/>
      <p:bldP spid="226320" grpId="0" animBg="1"/>
      <p:bldP spid="226321" grpId="0" animBg="1"/>
      <p:bldP spid="226322" grpId="0" animBg="1"/>
      <p:bldP spid="226323" grpId="0" animBg="1"/>
      <p:bldP spid="226324" grpId="0" animBg="1"/>
      <p:bldP spid="226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 Example: Solving for 2-P Zero-Sum Nash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4793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Recall: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Mixed Nash Equilibrium always exists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Even if I know your strategy</a:t>
            </a:r>
            <a:r>
              <a:rPr lang="en-US" b="0" dirty="0"/>
              <a:t>, in equilibrium I don’t deviate</a:t>
            </a:r>
          </a:p>
          <a:p>
            <a:r>
              <a:rPr lang="en-US" dirty="0"/>
              <a:t>Given a payoff matrix 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Row announces strategy &lt;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dirty="0"/>
              <a:t>&gt;, then Col gets expected payoffs:</a:t>
            </a:r>
          </a:p>
          <a:p>
            <a:r>
              <a:rPr lang="en-US" dirty="0"/>
              <a:t>	E[“Morality”] = -3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</a:p>
          <a:p>
            <a:r>
              <a:rPr lang="en-US" dirty="0"/>
              <a:t>	E[“Tax-Cuts”] = 1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– 1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endParaRPr lang="en-US" i="1" dirty="0"/>
          </a:p>
          <a:p>
            <a:r>
              <a:rPr lang="en-US" dirty="0"/>
              <a:t>So Col will best respond with max(-3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i="1" baseline="-25000" dirty="0"/>
              <a:t>2, </a:t>
            </a:r>
            <a:r>
              <a:rPr lang="en-US" dirty="0"/>
              <a:t>1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– 1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dirty="0"/>
              <a:t>) 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576286"/>
              </p:ext>
            </p:extLst>
          </p:nvPr>
        </p:nvGraphicFramePr>
        <p:xfrm>
          <a:off x="1369256" y="330910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Tax-Cuts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+3,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</a:t>
                      </a:r>
                      <a:r>
                        <a:rPr lang="en-US" baseline="0" dirty="0"/>
                        <a:t> +1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-2,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+1,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9636" y="4396687"/>
            <a:ext cx="3643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[Example from </a:t>
            </a:r>
            <a:r>
              <a:rPr lang="en-US" sz="1400" i="1" dirty="0" err="1"/>
              <a:t>Daskalakis</a:t>
            </a:r>
            <a:r>
              <a:rPr lang="en-US" sz="1400" i="1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B3F87-C174-864C-9332-F68B394C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 Example: Solving for 2-P Zero-Sum Nash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5148"/>
          </a:xfrm>
        </p:spPr>
        <p:txBody>
          <a:bodyPr>
            <a:normAutofit/>
          </a:bodyPr>
          <a:lstStyle/>
          <a:p>
            <a:r>
              <a:rPr lang="en-US" dirty="0"/>
              <a:t>But if Col gets max(-3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, </a:t>
            </a:r>
            <a:r>
              <a:rPr lang="en-US" dirty="0"/>
              <a:t>1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– 1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then Row gets -max(-3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, </a:t>
            </a:r>
            <a:r>
              <a:rPr lang="en-US" dirty="0"/>
              <a:t>1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– 1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dirty="0"/>
              <a:t>) = min(</a:t>
            </a:r>
            <a:r>
              <a:rPr lang="is-IS" dirty="0"/>
              <a:t>…)</a:t>
            </a:r>
            <a:endParaRPr lang="en-US" dirty="0"/>
          </a:p>
          <a:p>
            <a:r>
              <a:rPr lang="en-US" dirty="0"/>
              <a:t>So, if Row </a:t>
            </a:r>
            <a:r>
              <a:rPr lang="en-US" dirty="0">
                <a:solidFill>
                  <a:schemeClr val="tx2"/>
                </a:solidFill>
              </a:rPr>
              <a:t>must </a:t>
            </a:r>
            <a:r>
              <a:rPr lang="en-US" dirty="0"/>
              <a:t>announce, she will choose the strategy:</a:t>
            </a:r>
          </a:p>
          <a:p>
            <a:r>
              <a:rPr lang="en-US" dirty="0"/>
              <a:t>	&lt;x1, x2&gt; = </a:t>
            </a:r>
            <a:r>
              <a:rPr lang="en-US" dirty="0" err="1"/>
              <a:t>arg</a:t>
            </a:r>
            <a:r>
              <a:rPr lang="en-US" dirty="0"/>
              <a:t> max min(3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- 2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, -</a:t>
            </a:r>
            <a:r>
              <a:rPr lang="en-US" dirty="0"/>
              <a:t>1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+ 1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This is just an LP:</a:t>
            </a:r>
          </a:p>
          <a:p>
            <a:r>
              <a:rPr lang="en-US" dirty="0"/>
              <a:t>	maximize	z</a:t>
            </a:r>
          </a:p>
          <a:p>
            <a:r>
              <a:rPr lang="en-US" dirty="0"/>
              <a:t>	such that	3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- 2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i="1" u="sng" dirty="0"/>
              <a:t>&gt;</a:t>
            </a:r>
            <a:r>
              <a:rPr lang="en-US" i="1" dirty="0"/>
              <a:t> z</a:t>
            </a:r>
          </a:p>
          <a:p>
            <a:r>
              <a:rPr lang="en-US" i="1" dirty="0"/>
              <a:t>			 -</a:t>
            </a:r>
            <a:r>
              <a:rPr lang="en-US" dirty="0"/>
              <a:t>1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 + 1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i="1" u="sng" dirty="0"/>
              <a:t>&gt;</a:t>
            </a:r>
            <a:r>
              <a:rPr lang="en-US" i="1" dirty="0"/>
              <a:t> z</a:t>
            </a:r>
          </a:p>
          <a:p>
            <a:r>
              <a:rPr lang="en-US" i="1" dirty="0"/>
              <a:t>			x</a:t>
            </a:r>
            <a:r>
              <a:rPr lang="en-US" i="1" baseline="-25000" dirty="0"/>
              <a:t>1</a:t>
            </a:r>
            <a:r>
              <a:rPr lang="en-US" dirty="0"/>
              <a:t> +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 = </a:t>
            </a:r>
            <a:r>
              <a:rPr lang="en-US" dirty="0"/>
              <a:t>1</a:t>
            </a:r>
          </a:p>
          <a:p>
            <a:r>
              <a:rPr lang="en-US" dirty="0"/>
              <a:t>			</a:t>
            </a:r>
            <a:r>
              <a:rPr lang="en-US" i="1" dirty="0"/>
              <a:t> x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i="1" u="sng" dirty="0"/>
              <a:t>&gt;</a:t>
            </a:r>
            <a:r>
              <a:rPr lang="en-US" i="1" dirty="0"/>
              <a:t> </a:t>
            </a:r>
            <a:r>
              <a:rPr lang="en-US" dirty="0"/>
              <a:t>0</a:t>
            </a:r>
          </a:p>
          <a:p>
            <a:r>
              <a:rPr lang="en-US" dirty="0"/>
              <a:t>So Row player is</a:t>
            </a:r>
            <a:r>
              <a:rPr lang="en-US" dirty="0">
                <a:solidFill>
                  <a:schemeClr val="tx2"/>
                </a:solidFill>
              </a:rPr>
              <a:t> guaranteed to get at least z</a:t>
            </a:r>
            <a:endParaRPr lang="is-I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65CAE-23E6-5749-94E3-ED9F2892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 Example: Solving for 2-P Zero-Sum Nash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Can set up the same LP for the Col player, to get general LPs:</a:t>
            </a:r>
          </a:p>
          <a:p>
            <a:r>
              <a:rPr lang="en-US" dirty="0"/>
              <a:t>max	</a:t>
            </a:r>
            <a:r>
              <a:rPr lang="en-US" dirty="0" err="1"/>
              <a:t>z</a:t>
            </a:r>
            <a:r>
              <a:rPr lang="en-US" baseline="-25000" dirty="0" err="1"/>
              <a:t>R</a:t>
            </a:r>
            <a:r>
              <a:rPr lang="en-US" dirty="0"/>
              <a:t>			min	</a:t>
            </a:r>
            <a:r>
              <a:rPr lang="en-US" dirty="0" err="1"/>
              <a:t>z</a:t>
            </a:r>
            <a:r>
              <a:rPr lang="en-US" baseline="-25000" dirty="0" err="1"/>
              <a:t>C</a:t>
            </a:r>
            <a:endParaRPr lang="en-US" baseline="-25000" dirty="0"/>
          </a:p>
          <a:p>
            <a:r>
              <a:rPr lang="en-US" dirty="0" err="1"/>
              <a:t>s.t.</a:t>
            </a:r>
            <a:r>
              <a:rPr lang="en-US" dirty="0"/>
              <a:t>	(</a:t>
            </a:r>
            <a:r>
              <a:rPr lang="en-US" dirty="0" err="1"/>
              <a:t>xA</a:t>
            </a:r>
            <a:r>
              <a:rPr lang="en-US" dirty="0"/>
              <a:t>)</a:t>
            </a:r>
            <a:r>
              <a:rPr lang="en-US" baseline="-25000" dirty="0"/>
              <a:t>j</a:t>
            </a:r>
            <a:r>
              <a:rPr lang="en-US" dirty="0"/>
              <a:t> </a:t>
            </a:r>
            <a:r>
              <a:rPr lang="en-US" u="sng" dirty="0"/>
              <a:t>&gt;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baseline="-25000" dirty="0" err="1"/>
              <a:t>R</a:t>
            </a:r>
            <a:r>
              <a:rPr lang="en-US" dirty="0"/>
              <a:t>   for all </a:t>
            </a:r>
            <a:r>
              <a:rPr lang="en-US" i="1" dirty="0"/>
              <a:t>j</a:t>
            </a:r>
            <a:r>
              <a:rPr lang="en-US" dirty="0"/>
              <a:t>		</a:t>
            </a:r>
            <a:r>
              <a:rPr lang="en-US" dirty="0" err="1"/>
              <a:t>s.t.</a:t>
            </a:r>
            <a:r>
              <a:rPr lang="en-US" dirty="0"/>
              <a:t>	(Ay)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u="sng" dirty="0"/>
              <a:t>&lt;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baseline="-25000" dirty="0" err="1"/>
              <a:t>C</a:t>
            </a:r>
            <a:r>
              <a:rPr lang="en-US" dirty="0"/>
              <a:t>     for all </a:t>
            </a:r>
            <a:r>
              <a:rPr lang="en-US" i="1" dirty="0" err="1"/>
              <a:t>i</a:t>
            </a:r>
            <a:endParaRPr lang="en-US" i="1" dirty="0"/>
          </a:p>
          <a:p>
            <a:r>
              <a:rPr lang="en-US" dirty="0"/>
              <a:t>	</a:t>
            </a:r>
            <a:r>
              <a:rPr lang="el-GR" altLang="en-US" dirty="0">
                <a:ea typeface="Times New Roman" charset="0"/>
                <a:cs typeface="Times New Roman" charset="0"/>
              </a:rPr>
              <a:t>Σ</a:t>
            </a:r>
            <a:r>
              <a:rPr lang="en-US" altLang="en-US" baseline="-25000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dirty="0">
                <a:ea typeface="Times New Roman" charset="0"/>
                <a:cs typeface="Times New Roman" charset="0"/>
              </a:rPr>
              <a:t> x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i</a:t>
            </a:r>
            <a:r>
              <a:rPr lang="en-US" altLang="en-US" dirty="0">
                <a:ea typeface="Times New Roman" charset="0"/>
                <a:cs typeface="Times New Roman" charset="0"/>
              </a:rPr>
              <a:t> = 1				</a:t>
            </a:r>
            <a:r>
              <a:rPr lang="el-GR" altLang="en-US" dirty="0">
                <a:ea typeface="Times New Roman" charset="0"/>
                <a:cs typeface="Times New Roman" charset="0"/>
              </a:rPr>
              <a:t> Σ</a:t>
            </a:r>
            <a:r>
              <a:rPr lang="en-US" altLang="en-US" baseline="-25000" dirty="0">
                <a:ea typeface="Times New Roman" charset="0"/>
                <a:cs typeface="Times New Roman" charset="0"/>
              </a:rPr>
              <a:t>j</a:t>
            </a:r>
            <a:r>
              <a:rPr lang="en-US" altLang="en-US" dirty="0">
                <a:ea typeface="Times New Roman" charset="0"/>
                <a:cs typeface="Times New Roman" charset="0"/>
              </a:rPr>
              <a:t> </a:t>
            </a:r>
            <a:r>
              <a:rPr lang="en-US" altLang="en-US" dirty="0" err="1">
                <a:ea typeface="Times New Roman" charset="0"/>
                <a:cs typeface="Times New Roman" charset="0"/>
              </a:rPr>
              <a:t>y</a:t>
            </a:r>
            <a:r>
              <a:rPr lang="en-US" altLang="en-US" baseline="-25000" dirty="0" err="1">
                <a:ea typeface="Times New Roman" charset="0"/>
                <a:cs typeface="Times New Roman" charset="0"/>
              </a:rPr>
              <a:t>j</a:t>
            </a:r>
            <a:r>
              <a:rPr lang="en-US" altLang="en-US" dirty="0">
                <a:ea typeface="Times New Roman" charset="0"/>
                <a:cs typeface="Times New Roman" charset="0"/>
              </a:rPr>
              <a:t> = 1</a:t>
            </a:r>
          </a:p>
          <a:p>
            <a:r>
              <a:rPr lang="en-US" dirty="0">
                <a:ea typeface="Times New Roman" charset="0"/>
                <a:cs typeface="Times New Roman" charset="0"/>
              </a:rPr>
              <a:t>	x </a:t>
            </a:r>
            <a:r>
              <a:rPr lang="en-US" u="sng" dirty="0">
                <a:ea typeface="Times New Roman" charset="0"/>
                <a:cs typeface="Times New Roman" charset="0"/>
              </a:rPr>
              <a:t>&gt;</a:t>
            </a:r>
            <a:r>
              <a:rPr lang="en-US" dirty="0">
                <a:ea typeface="Times New Roman" charset="0"/>
                <a:cs typeface="Times New Roman" charset="0"/>
              </a:rPr>
              <a:t> 0				y </a:t>
            </a:r>
            <a:r>
              <a:rPr lang="en-US" u="sng" dirty="0">
                <a:ea typeface="Times New Roman" charset="0"/>
                <a:cs typeface="Times New Roman" charset="0"/>
              </a:rPr>
              <a:t>&gt;</a:t>
            </a:r>
            <a:r>
              <a:rPr lang="en-US" dirty="0">
                <a:ea typeface="Times New Roman" charset="0"/>
                <a:cs typeface="Times New Roman" charset="0"/>
              </a:rPr>
              <a:t> 0</a:t>
            </a:r>
            <a:endParaRPr lang="en-US" dirty="0"/>
          </a:p>
          <a:p>
            <a:r>
              <a:rPr lang="en-US" dirty="0"/>
              <a:t>Know: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Row gets at least </a:t>
            </a:r>
            <a:r>
              <a:rPr lang="en-US" b="0" dirty="0" err="1"/>
              <a:t>z</a:t>
            </a:r>
            <a:r>
              <a:rPr lang="en-US" b="0" baseline="-25000" dirty="0" err="1"/>
              <a:t>R</a:t>
            </a:r>
            <a:r>
              <a:rPr lang="en-US" b="0" dirty="0"/>
              <a:t>, and </a:t>
            </a:r>
            <a:r>
              <a:rPr lang="en-US" b="0" dirty="0">
                <a:solidFill>
                  <a:schemeClr val="tx2"/>
                </a:solidFill>
              </a:rPr>
              <a:t>exactly</a:t>
            </a:r>
            <a:r>
              <a:rPr lang="en-US" b="0" dirty="0"/>
              <a:t> </a:t>
            </a:r>
            <a:r>
              <a:rPr lang="en-US" b="0" dirty="0" err="1"/>
              <a:t>z</a:t>
            </a:r>
            <a:r>
              <a:rPr lang="en-US" b="0" baseline="-25000" dirty="0" err="1"/>
              <a:t>R</a:t>
            </a:r>
            <a:r>
              <a:rPr lang="en-US" b="0" dirty="0"/>
              <a:t> if Col plays equilibrium response to announced strategy (has no incentive to deviate, loses exactly </a:t>
            </a:r>
            <a:r>
              <a:rPr lang="en-US" b="0" dirty="0" err="1"/>
              <a:t>z</a:t>
            </a:r>
            <a:r>
              <a:rPr lang="en-US" b="0" baseline="-25000" dirty="0" err="1"/>
              <a:t>R</a:t>
            </a:r>
            <a:r>
              <a:rPr lang="en-US" b="0" dirty="0"/>
              <a:t> = z*)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Col gets at most </a:t>
            </a:r>
            <a:r>
              <a:rPr lang="en-US" b="0" dirty="0" err="1"/>
              <a:t>z</a:t>
            </a:r>
            <a:r>
              <a:rPr lang="en-US" b="0" baseline="-25000" dirty="0" err="1"/>
              <a:t>C</a:t>
            </a:r>
            <a:r>
              <a:rPr lang="en-US" b="0" dirty="0"/>
              <a:t>, and </a:t>
            </a:r>
            <a:r>
              <a:rPr lang="en-US" b="0" dirty="0">
                <a:solidFill>
                  <a:schemeClr val="tx2"/>
                </a:solidFill>
              </a:rPr>
              <a:t>exactly</a:t>
            </a:r>
            <a:r>
              <a:rPr lang="en-US" b="0" dirty="0"/>
              <a:t> </a:t>
            </a:r>
            <a:r>
              <a:rPr lang="en-US" b="0" dirty="0" err="1"/>
              <a:t>z</a:t>
            </a:r>
            <a:r>
              <a:rPr lang="en-US" b="0" baseline="-25000" dirty="0" err="1"/>
              <a:t>C</a:t>
            </a:r>
            <a:r>
              <a:rPr lang="en-US" b="0" dirty="0"/>
              <a:t> if Row plays equilibrium response to announced strategy (has no incentive to deviate, gains exactly </a:t>
            </a:r>
            <a:r>
              <a:rPr lang="en-US" b="0" dirty="0" err="1"/>
              <a:t>z</a:t>
            </a:r>
            <a:r>
              <a:rPr lang="en-US" b="0" baseline="-25000" dirty="0" err="1"/>
              <a:t>C</a:t>
            </a:r>
            <a:r>
              <a:rPr lang="en-US" b="0" dirty="0"/>
              <a:t> = z*)</a:t>
            </a:r>
          </a:p>
          <a:p>
            <a:r>
              <a:rPr lang="en-US" dirty="0"/>
              <a:t>So these form an equilibrium: </a:t>
            </a:r>
            <a:r>
              <a:rPr lang="en-US" b="0" dirty="0" err="1"/>
              <a:t>z</a:t>
            </a:r>
            <a:r>
              <a:rPr lang="en-US" b="0" baseline="-25000" dirty="0" err="1"/>
              <a:t>R</a:t>
            </a:r>
            <a:r>
              <a:rPr lang="en-US" b="0" dirty="0"/>
              <a:t> = z* = </a:t>
            </a:r>
            <a:r>
              <a:rPr lang="en-US" b="0" dirty="0" err="1"/>
              <a:t>z</a:t>
            </a:r>
            <a:r>
              <a:rPr lang="en-US" b="0" baseline="-25000" dirty="0" err="1"/>
              <a:t>C</a:t>
            </a:r>
            <a:r>
              <a:rPr lang="en-US" b="0" dirty="0"/>
              <a:t>, since: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Row cannot increase gain due to Col being guaranteed max loss </a:t>
            </a:r>
            <a:r>
              <a:rPr lang="en-US" b="0" dirty="0" err="1"/>
              <a:t>z</a:t>
            </a:r>
            <a:r>
              <a:rPr lang="en-US" b="0" baseline="-25000" dirty="0" err="1"/>
              <a:t>C</a:t>
            </a:r>
            <a:endParaRPr lang="en-US" b="0" baseline="-2500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Col cannot decrease loss due to Row being guaranteed min gain </a:t>
            </a:r>
            <a:r>
              <a:rPr lang="en-US" b="0" dirty="0" err="1"/>
              <a:t>z</a:t>
            </a:r>
            <a:r>
              <a:rPr lang="en-US" b="0" baseline="-25000" dirty="0" err="1"/>
              <a:t>R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6933-580A-3747-A1E5-7217C9FA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7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Example: Chicken</a:t>
            </a:r>
            <a:endParaRPr lang="en-US" altLang="en-US" sz="4000" dirty="0">
              <a:solidFill>
                <a:srgbClr val="CCECFF"/>
              </a:solidFill>
            </a:endParaRPr>
          </a:p>
        </p:txBody>
      </p:sp>
      <p:graphicFrame>
        <p:nvGraphicFramePr>
          <p:cNvPr id="306179" name="Group 3"/>
          <p:cNvGraphicFramePr>
            <a:graphicFrameLocks noGrp="1"/>
          </p:cNvGraphicFramePr>
          <p:nvPr>
            <p:ph sz="half" idx="2"/>
          </p:nvPr>
        </p:nvGraphicFramePr>
        <p:xfrm>
          <a:off x="3568699" y="3272486"/>
          <a:ext cx="2474913" cy="1397833"/>
        </p:xfrm>
        <a:graphic>
          <a:graphicData uri="http://schemas.openxmlformats.org/drawingml/2006/table">
            <a:tbl>
              <a:tblPr/>
              <a:tblGrid>
                <a:gridCol w="112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charset="0"/>
                        </a:rPr>
                        <a:t>-5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71488" y="958646"/>
            <a:ext cx="7962900" cy="1790700"/>
            <a:chOff x="471488" y="457200"/>
            <a:chExt cx="7962900" cy="1790700"/>
          </a:xfrm>
        </p:grpSpPr>
        <p:pic>
          <p:nvPicPr>
            <p:cNvPr id="28690" name="Picture 18" descr="MCj039852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714375"/>
              <a:ext cx="1825625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19" descr="MCj0398523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413" y="835025"/>
              <a:ext cx="18319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2540000" y="1528763"/>
              <a:ext cx="1041400" cy="0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3568700" y="1528763"/>
              <a:ext cx="711200" cy="546100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2540000" y="1350963"/>
              <a:ext cx="1727200" cy="0"/>
            </a:xfrm>
            <a:prstGeom prst="line">
              <a:avLst/>
            </a:prstGeom>
            <a:noFill/>
            <a:ln w="6350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 flipH="1">
              <a:off x="4597400" y="1338263"/>
              <a:ext cx="1816100" cy="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 flipH="1">
              <a:off x="5422900" y="1122363"/>
              <a:ext cx="965200" cy="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 flipH="1" flipV="1">
              <a:off x="4622800" y="754063"/>
              <a:ext cx="800100" cy="36830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Text Box 26"/>
            <p:cNvSpPr txBox="1">
              <a:spLocks noChangeArrowheads="1"/>
            </p:cNvSpPr>
            <p:nvPr/>
          </p:nvSpPr>
          <p:spPr bwMode="auto">
            <a:xfrm>
              <a:off x="2501731" y="660400"/>
              <a:ext cx="168668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400" dirty="0">
                  <a:solidFill>
                    <a:srgbClr val="666699"/>
                  </a:solidFill>
                  <a:latin typeface="+mn-lt"/>
                </a:rPr>
                <a:t>S</a:t>
              </a:r>
              <a:r>
                <a:rPr lang="en-US" altLang="en-US" sz="3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n-lt"/>
                </a:rPr>
                <a:t>traight</a:t>
              </a:r>
              <a:endParaRPr lang="en-US" altLang="en-US" sz="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2903538" y="1638300"/>
              <a:ext cx="4953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400">
                  <a:solidFill>
                    <a:srgbClr val="666699"/>
                  </a:solidFill>
                  <a:latin typeface="+mn-lt"/>
                </a:rPr>
                <a:t>D</a:t>
              </a:r>
              <a:endParaRPr lang="en-US" altLang="en-US" sz="3800">
                <a:solidFill>
                  <a:srgbClr val="666699"/>
                </a:solidFill>
                <a:latin typeface="+mn-lt"/>
              </a:endParaRPr>
            </a:p>
          </p:txBody>
        </p:sp>
        <p:sp>
          <p:nvSpPr>
            <p:cNvPr id="28700" name="Text Box 28"/>
            <p:cNvSpPr txBox="1">
              <a:spLocks noChangeArrowheads="1"/>
            </p:cNvSpPr>
            <p:nvPr/>
          </p:nvSpPr>
          <p:spPr bwMode="auto">
            <a:xfrm>
              <a:off x="5510258" y="457200"/>
              <a:ext cx="146706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400" dirty="0">
                  <a:solidFill>
                    <a:schemeClr val="tx2"/>
                  </a:solidFill>
                  <a:latin typeface="+mn-lt"/>
                </a:rPr>
                <a:t>D</a:t>
              </a:r>
              <a:r>
                <a:rPr lang="en-US" altLang="en-US" sz="34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+mn-lt"/>
                </a:rPr>
                <a:t>odge</a:t>
              </a:r>
              <a:endParaRPr lang="en-US" altLang="en-US" sz="38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5719763" y="1447800"/>
              <a:ext cx="4748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400" dirty="0">
                  <a:solidFill>
                    <a:schemeClr val="tx2"/>
                  </a:solidFill>
                  <a:latin typeface="+mn-lt"/>
                </a:rPr>
                <a:t>S</a:t>
              </a:r>
              <a:endParaRPr lang="en-US" altLang="en-US" sz="38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06206" name="Rectangle 30"/>
          <p:cNvSpPr>
            <a:spLocks noChangeArrowheads="1"/>
          </p:cNvSpPr>
          <p:nvPr/>
        </p:nvSpPr>
        <p:spPr bwMode="auto">
          <a:xfrm>
            <a:off x="457200" y="47244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Thankfully, (D, S) and (S, D) are Nash equilibria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They are </a:t>
            </a:r>
            <a:r>
              <a:rPr lang="en-US" altLang="en-US" sz="20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pure-strategy Nash equilibria</a:t>
            </a: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: nobody randomizes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They are also </a:t>
            </a:r>
            <a:r>
              <a:rPr lang="en-US" altLang="en-US" sz="20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strict Nash equilibria</a:t>
            </a:r>
            <a:r>
              <a:rPr lang="en-US" altLang="en-US" sz="2000" dirty="0">
                <a:latin typeface="+mn-lt"/>
                <a:ea typeface="Arial" charset="0"/>
                <a:cs typeface="Arial" charset="0"/>
              </a:rPr>
              <a:t>: changing your strategy will make you strictly worse off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 dirty="0">
                <a:latin typeface="+mn-lt"/>
                <a:ea typeface="Arial" charset="0"/>
                <a:cs typeface="Arial" charset="0"/>
              </a:rPr>
              <a:t>No other pure-strategy Nash equilibria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05845" y="2692368"/>
            <a:ext cx="3094191" cy="1893816"/>
            <a:chOff x="2505845" y="2692368"/>
            <a:chExt cx="3094191" cy="1893816"/>
          </a:xfrm>
        </p:grpSpPr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3088178" y="3272486"/>
              <a:ext cx="533400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solidFill>
                    <a:schemeClr val="accent3"/>
                  </a:solidFill>
                  <a:latin typeface="+mn-lt"/>
                </a:rPr>
                <a:t>D</a:t>
              </a: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3111502" y="3909076"/>
              <a:ext cx="51007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solidFill>
                    <a:schemeClr val="accent3"/>
                  </a:solidFill>
                  <a:latin typeface="+mn-lt"/>
                </a:rPr>
                <a:t>S</a:t>
              </a: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3910013" y="2692368"/>
              <a:ext cx="533400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solidFill>
                    <a:schemeClr val="tx2"/>
                  </a:solidFill>
                  <a:latin typeface="+mn-lt"/>
                </a:rPr>
                <a:t>D</a:t>
              </a: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5089960" y="2692368"/>
              <a:ext cx="51007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solidFill>
                    <a:schemeClr val="tx2"/>
                  </a:solidFill>
                  <a:latin typeface="+mn-lt"/>
                </a:rPr>
                <a:t>S</a:t>
              </a:r>
            </a:p>
          </p:txBody>
        </p:sp>
        <p:pic>
          <p:nvPicPr>
            <p:cNvPr id="23" name="Picture 18" descr="MCj039852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845" y="3754583"/>
              <a:ext cx="587795" cy="32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MCj0398523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657" y="2731831"/>
              <a:ext cx="66645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23383" y="3724410"/>
            <a:ext cx="7747820" cy="369332"/>
            <a:chOff x="823383" y="3724410"/>
            <a:chExt cx="7747820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823383" y="3724410"/>
              <a:ext cx="1592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????????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78377" y="3724410"/>
              <a:ext cx="1592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????????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50182-27E0-DF47-90D9-EFBB7D08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077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8" name="Rectangle 18"/>
          <p:cNvSpPr>
            <a:spLocks noChangeArrowheads="1"/>
          </p:cNvSpPr>
          <p:nvPr/>
        </p:nvSpPr>
        <p:spPr bwMode="auto">
          <a:xfrm>
            <a:off x="0" y="1331038"/>
            <a:ext cx="9144000" cy="490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l" eaLnBrk="1" hangingPunct="1">
              <a:spcBef>
                <a:spcPct val="20000"/>
              </a:spcBef>
            </a:pPr>
            <a:r>
              <a:rPr lang="en-US" altLang="en-US" sz="2000" b="1" dirty="0"/>
              <a:t>Is there an NE that uses mixed strategies?</a:t>
            </a:r>
            <a:r>
              <a:rPr lang="en-US" altLang="en-US" sz="2000" dirty="0"/>
              <a:t> 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Say, where player 1 uses a mixed strategy?</a:t>
            </a:r>
            <a:br>
              <a:rPr lang="en-US" altLang="en-US" sz="2000" dirty="0"/>
            </a:b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Note: if a mixed strategy is a best response, then all of the pure strategies that it randomizes over must also be best responses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So we need to make player 1 </a:t>
            </a:r>
            <a:r>
              <a:rPr lang="en-US" altLang="en-US" sz="2000" dirty="0">
                <a:solidFill>
                  <a:schemeClr val="tx2"/>
                </a:solidFill>
              </a:rPr>
              <a:t>indifferent </a:t>
            </a:r>
            <a:r>
              <a:rPr lang="en-US" altLang="en-US" sz="2000" dirty="0"/>
              <a:t>between D and 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Player 1’s utility for playing D = -</a:t>
            </a:r>
            <a:r>
              <a:rPr lang="en-US" altLang="en-US" sz="2000" dirty="0" err="1"/>
              <a:t>p</a:t>
            </a:r>
            <a:r>
              <a:rPr lang="en-US" altLang="en-US" sz="2000" baseline="30000" dirty="0" err="1"/>
              <a:t>c</a:t>
            </a:r>
            <a:r>
              <a:rPr lang="en-US" altLang="en-US" sz="2000" baseline="-25000" dirty="0" err="1"/>
              <a:t>S</a:t>
            </a:r>
            <a:endParaRPr lang="en-US" altLang="en-US" sz="2000" baseline="-25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Player 1’s utility for playing S = </a:t>
            </a:r>
            <a:r>
              <a:rPr lang="en-US" altLang="en-US" sz="2000" dirty="0" err="1"/>
              <a:t>p</a:t>
            </a:r>
            <a:r>
              <a:rPr lang="en-US" altLang="en-US" sz="2000" baseline="30000" dirty="0" err="1"/>
              <a:t>c</a:t>
            </a:r>
            <a:r>
              <a:rPr lang="en-US" altLang="en-US" sz="2000" baseline="-25000" dirty="0" err="1"/>
              <a:t>D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- 5p</a:t>
            </a:r>
            <a:r>
              <a:rPr lang="en-US" altLang="en-US" sz="2000" baseline="30000" dirty="0"/>
              <a:t>c</a:t>
            </a:r>
            <a:r>
              <a:rPr lang="en-US" altLang="en-US" sz="2000" baseline="-25000" dirty="0"/>
              <a:t>S </a:t>
            </a:r>
            <a:r>
              <a:rPr lang="en-US" altLang="en-US" sz="2000" dirty="0"/>
              <a:t>= 1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- 6p</a:t>
            </a:r>
            <a:r>
              <a:rPr lang="en-US" altLang="en-US" sz="2000" baseline="30000" dirty="0"/>
              <a:t>c</a:t>
            </a:r>
            <a:r>
              <a:rPr lang="en-US" altLang="en-US" sz="2000" baseline="-25000" dirty="0"/>
              <a:t>S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So we need -</a:t>
            </a:r>
            <a:r>
              <a:rPr lang="en-US" altLang="en-US" sz="2000" dirty="0" err="1"/>
              <a:t>p</a:t>
            </a:r>
            <a:r>
              <a:rPr lang="en-US" altLang="en-US" sz="2000" baseline="30000" dirty="0" err="1"/>
              <a:t>c</a:t>
            </a:r>
            <a:r>
              <a:rPr lang="en-US" altLang="en-US" sz="2000" baseline="-25000" dirty="0" err="1"/>
              <a:t>S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= 1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- 6p</a:t>
            </a:r>
            <a:r>
              <a:rPr lang="en-US" altLang="en-US" sz="2000" baseline="30000" dirty="0"/>
              <a:t>c</a:t>
            </a:r>
            <a:r>
              <a:rPr lang="en-US" altLang="en-US" sz="2000" baseline="-25000" dirty="0"/>
              <a:t>S </a:t>
            </a:r>
            <a:r>
              <a:rPr lang="en-US" altLang="en-US" sz="2000" dirty="0"/>
              <a:t>which means </a:t>
            </a:r>
            <a:r>
              <a:rPr lang="en-US" altLang="en-US" sz="2000" dirty="0" err="1"/>
              <a:t>p</a:t>
            </a:r>
            <a:r>
              <a:rPr lang="en-US" altLang="en-US" sz="2000" baseline="30000" dirty="0" err="1"/>
              <a:t>c</a:t>
            </a:r>
            <a:r>
              <a:rPr lang="en-US" altLang="en-US" sz="2000" baseline="-25000" dirty="0" err="1"/>
              <a:t>S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= 1/5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Then, player 2 needs to be indifferent as well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Mixed-strategy Nash equilibrium: ((4/5 D, 1/5 S), (4/5 D, 1/5 S))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People may die!  Expected utility -1/5 for each player</a:t>
            </a:r>
            <a:endParaRPr lang="en-US" altLang="en-US" dirty="0"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2"/>
          </p:nvPr>
        </p:nvGraphicFramePr>
        <p:xfrm>
          <a:off x="6359369" y="810331"/>
          <a:ext cx="2474913" cy="1397833"/>
        </p:xfrm>
        <a:graphic>
          <a:graphicData uri="http://schemas.openxmlformats.org/drawingml/2006/table">
            <a:tbl>
              <a:tblPr/>
              <a:tblGrid>
                <a:gridCol w="112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-5, 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296515" y="230213"/>
            <a:ext cx="3094191" cy="1893816"/>
            <a:chOff x="2505845" y="2692368"/>
            <a:chExt cx="3094191" cy="1893816"/>
          </a:xfrm>
        </p:grpSpPr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088178" y="3272486"/>
              <a:ext cx="533400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latin typeface="+mn-lt"/>
                </a:rPr>
                <a:t>D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111502" y="3909076"/>
              <a:ext cx="51007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>
                  <a:latin typeface="+mn-lt"/>
                </a:rPr>
                <a:t>S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910013" y="2692368"/>
              <a:ext cx="533400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 dirty="0">
                  <a:latin typeface="+mn-lt"/>
                </a:rPr>
                <a:t>D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089960" y="2692368"/>
              <a:ext cx="51007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800">
                  <a:latin typeface="+mn-lt"/>
                </a:rPr>
                <a:t>S</a:t>
              </a:r>
            </a:p>
          </p:txBody>
        </p:sp>
        <p:pic>
          <p:nvPicPr>
            <p:cNvPr id="17" name="Picture 18" descr="MCj039852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845" y="3754583"/>
              <a:ext cx="587795" cy="32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9" descr="MCj0398523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657" y="2731831"/>
              <a:ext cx="666453" cy="32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7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Chicken</a:t>
            </a:r>
            <a:endParaRPr lang="en-US" altLang="en-US" sz="4000" dirty="0">
              <a:solidFill>
                <a:srgbClr val="CCEC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549BD-ED95-7D49-A124-8AE1D1E1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01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Criticisms of Nash equilibrium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Not unique in all games (like the example on Slide 31)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Approaches for addressing this problem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en-US" dirty="0"/>
              <a:t>Refinements (=</a:t>
            </a:r>
            <a:r>
              <a:rPr lang="en-US" altLang="en-US" dirty="0" err="1"/>
              <a:t>strengthenings</a:t>
            </a:r>
            <a:r>
              <a:rPr lang="en-US" altLang="en-US" dirty="0"/>
              <a:t>) of the equilibrium concept</a:t>
            </a:r>
          </a:p>
          <a:p>
            <a:pPr lvl="2"/>
            <a:r>
              <a:rPr lang="en-US" altLang="en-US" dirty="0"/>
              <a:t>Eliminate weakly dominated strategies first (IEDS)</a:t>
            </a:r>
          </a:p>
          <a:p>
            <a:pPr lvl="2"/>
            <a:r>
              <a:rPr lang="en-US" altLang="en-US" dirty="0"/>
              <a:t>Choose the Nash equilibrium with highest welfare</a:t>
            </a:r>
          </a:p>
          <a:p>
            <a:pPr lvl="2"/>
            <a:r>
              <a:rPr lang="en-US" altLang="en-US" dirty="0"/>
              <a:t>Subgame perfection … [see AGT book on course page]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en-US" dirty="0"/>
              <a:t>Mediation, communication, convention, learning, </a:t>
            </a:r>
            <a:r>
              <a:rPr lang="is-IS" altLang="en-US" dirty="0"/>
              <a:t>…</a:t>
            </a:r>
            <a:endParaRPr lang="en-US" altLang="en-US" dirty="0"/>
          </a:p>
          <a:p>
            <a:r>
              <a:rPr lang="en-US" altLang="en-US" dirty="0"/>
              <a:t>Collusions amongst agents not handled well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“No agent wants to deviate on her own”</a:t>
            </a:r>
          </a:p>
          <a:p>
            <a:r>
              <a:rPr lang="en-US" altLang="en-US" dirty="0"/>
              <a:t>Can be disastrous to “partially” play an NE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(More) people may die!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>
                <a:solidFill>
                  <a:schemeClr val="tx2"/>
                </a:solidFill>
              </a:rPr>
              <a:t>Correlated equilibria</a:t>
            </a:r>
            <a:r>
              <a:rPr lang="en-US" altLang="en-US" b="0" dirty="0"/>
              <a:t> – strategies selected by an outsider, but the strategies must be stable (see </a:t>
            </a:r>
            <a:r>
              <a:rPr lang="en-US" altLang="en-US" b="0" dirty="0" err="1"/>
              <a:t>Chp</a:t>
            </a:r>
            <a:r>
              <a:rPr lang="en-US" altLang="en-US" b="0" dirty="0"/>
              <a:t> 2.7 of AGT)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26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TS, AGT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810F02-4279-8348-AB74-D4AEA46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Correlated equilibrium</a:t>
            </a:r>
            <a:endParaRPr lang="en-US" alt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77429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Suppose there is a trustworthy mediator who has offered to help out the players in the game</a:t>
            </a:r>
          </a:p>
          <a:p>
            <a:r>
              <a:rPr lang="en-US" altLang="en-US" dirty="0"/>
              <a:t>The mediator chooses a profile of pure strategies, perhaps randomly, then tells each player what her strategy is in the profile (but not what the other players’ strategies are)</a:t>
            </a:r>
          </a:p>
          <a:p>
            <a:r>
              <a:rPr lang="en-US" altLang="en-US" dirty="0"/>
              <a:t>A correlated equilibrium is a distribution over pure-strategy profiles so that every player wants to follow the recommendation of the mediator (if she assumes that the others do so as well)</a:t>
            </a:r>
          </a:p>
          <a:p>
            <a:r>
              <a:rPr lang="en-US" altLang="en-US" dirty="0"/>
              <a:t>Every Nash equilibrium is also a correlated equilibrium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Corresponds to mediator choosing players’ recommendations independently</a:t>
            </a:r>
          </a:p>
          <a:p>
            <a:r>
              <a:rPr lang="en-US" altLang="en-US" dirty="0"/>
              <a:t>… but not vice versa</a:t>
            </a:r>
          </a:p>
          <a:p>
            <a:r>
              <a:rPr lang="en-US" altLang="en-US" dirty="0"/>
              <a:t>(Note: there are more general definitions of correlated equilibrium, but it can be shown that they do not allow you to do anything more than this definition.)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5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ADB0B-6CEF-AB42-B946-533C4918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D39-0265-F94F-B522-AB98B018A0D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123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4467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used in Market Design &amp; Resource Allocation?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29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want the best outcome from a set of outcomes.</a:t>
            </a:r>
          </a:p>
          <a:p>
            <a:r>
              <a:rPr lang="en-US" dirty="0"/>
              <a:t>Convex optimization: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Linear programming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Quadratic programming</a:t>
            </a:r>
          </a:p>
          <a:p>
            <a:r>
              <a:rPr lang="en-US" dirty="0"/>
              <a:t>Nonconvex optimization: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(Mixed) integer linear programming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(Mixed) integer quadratic programming</a:t>
            </a:r>
          </a:p>
          <a:p>
            <a:r>
              <a:rPr lang="en-US" dirty="0"/>
              <a:t>Incomplete heuristic &amp; greedy methods</a:t>
            </a:r>
          </a:p>
          <a:p>
            <a:endParaRPr lang="en-US" dirty="0"/>
          </a:p>
          <a:p>
            <a:r>
              <a:rPr lang="en-US" dirty="0"/>
              <a:t>Care about </a:t>
            </a:r>
            <a:r>
              <a:rPr lang="en-US" dirty="0">
                <a:solidFill>
                  <a:schemeClr val="tx2"/>
                </a:solidFill>
              </a:rPr>
              <a:t>maximization</a:t>
            </a:r>
            <a:r>
              <a:rPr lang="en-US" dirty="0"/>
              <a:t> (social welfare, profit), </a:t>
            </a:r>
            <a:r>
              <a:rPr lang="en-US" dirty="0">
                <a:solidFill>
                  <a:schemeClr val="tx2"/>
                </a:solidFill>
              </a:rPr>
              <a:t>minimization</a:t>
            </a:r>
            <a:r>
              <a:rPr lang="en-US" dirty="0"/>
              <a:t> (regret, loss), or simple </a:t>
            </a:r>
            <a:r>
              <a:rPr lang="en-US" dirty="0">
                <a:solidFill>
                  <a:schemeClr val="tx2"/>
                </a:solidFill>
              </a:rPr>
              <a:t>feasibility</a:t>
            </a:r>
            <a:r>
              <a:rPr lang="en-US" dirty="0"/>
              <a:t> (does a stable matching with couples exist?)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D7ED6-A087-474D-B261-B2B1BFD3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8217"/>
          </a:xfrm>
        </p:spPr>
        <p:txBody>
          <a:bodyPr/>
          <a:lstStyle/>
          <a:p>
            <a:r>
              <a:rPr lang="en-US" altLang="en-US"/>
              <a:t>C.E. </a:t>
            </a:r>
            <a:r>
              <a:rPr lang="en-US" altLang="en-US" dirty="0"/>
              <a:t>for Chicken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3087215"/>
            <a:ext cx="8229601" cy="335783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Why is this a correlated equilibrium?</a:t>
            </a:r>
          </a:p>
          <a:p>
            <a:endParaRPr lang="en-US" altLang="en-US" dirty="0"/>
          </a:p>
          <a:p>
            <a:r>
              <a:rPr lang="en-US" altLang="en-US" dirty="0"/>
              <a:t>Suppose the mediator tells Row to Dodge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From Row’s perspective, the conditional probability that Col was told to Dodge is </a:t>
            </a:r>
            <a:br>
              <a:rPr lang="en-US" altLang="en-US" b="0" dirty="0"/>
            </a:br>
            <a:r>
              <a:rPr lang="en-US" altLang="en-US" b="0" dirty="0"/>
              <a:t>	20% / (20% + 40%) = 1/3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So the expected utility of Dodging is (2/3)*(-1) = -2/3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But the expected utility of Straight is (1/3)*1 + (2/3)*(-5) = -3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So Row wants to follow the recommendation</a:t>
            </a:r>
          </a:p>
          <a:p>
            <a:r>
              <a:rPr lang="en-US" altLang="en-US" dirty="0"/>
              <a:t>If Row is told to go Straight, he knows that Col was told to Dodge, so again Row wants to follow the recommendation</a:t>
            </a:r>
          </a:p>
          <a:p>
            <a:r>
              <a:rPr lang="en-US" altLang="en-US" dirty="0"/>
              <a:t>Similar for Col</a:t>
            </a:r>
          </a:p>
          <a:p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02589" y="1047132"/>
            <a:ext cx="3537767" cy="1977951"/>
            <a:chOff x="2096115" y="914400"/>
            <a:chExt cx="3537767" cy="1977951"/>
          </a:xfrm>
        </p:grpSpPr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456188" y="1863165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20%</a:t>
              </a: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3456187" y="2551271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40%</a:t>
              </a:r>
            </a:p>
          </p:txBody>
        </p: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4738553" y="1893331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40%</a:t>
              </a:r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4788247" y="2555012"/>
              <a:ext cx="4443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0%</a:t>
              </a:r>
            </a:p>
          </p:txBody>
        </p:sp>
        <p:graphicFrame>
          <p:nvGraphicFramePr>
            <p:cNvPr id="13" name="Group 3"/>
            <p:cNvGraphicFramePr>
              <a:graphicFrameLocks/>
            </p:cNvGraphicFramePr>
            <p:nvPr/>
          </p:nvGraphicFramePr>
          <p:xfrm>
            <a:off x="3158969" y="1494518"/>
            <a:ext cx="2474913" cy="1397833"/>
          </p:xfrm>
          <a:graphic>
            <a:graphicData uri="http://schemas.openxmlformats.org/drawingml/2006/table">
              <a:tbl>
                <a:tblPr/>
                <a:tblGrid>
                  <a:gridCol w="11209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5392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672406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0, 0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-1, 1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725427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1, -1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-5, -5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2096115" y="914400"/>
              <a:ext cx="3094191" cy="1893816"/>
              <a:chOff x="2505845" y="2692368"/>
              <a:chExt cx="3094191" cy="1893816"/>
            </a:xfrm>
          </p:grpSpPr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088178" y="3272486"/>
                <a:ext cx="533400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800" dirty="0">
                    <a:latin typeface="+mn-lt"/>
                  </a:rPr>
                  <a:t>D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3111502" y="3909076"/>
                <a:ext cx="510076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800">
                    <a:latin typeface="+mn-lt"/>
                  </a:rPr>
                  <a:t>S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3910013" y="2692368"/>
                <a:ext cx="533400" cy="67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800" dirty="0">
                    <a:latin typeface="+mn-lt"/>
                  </a:rPr>
                  <a:t>D</a:t>
                </a: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5089960" y="2692368"/>
                <a:ext cx="510076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800">
                    <a:latin typeface="+mn-lt"/>
                  </a:rPr>
                  <a:t>S</a:t>
                </a:r>
              </a:p>
            </p:txBody>
          </p:sp>
          <p:pic>
            <p:nvPicPr>
              <p:cNvPr id="19" name="Picture 18" descr="MCj03985250000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5845" y="3754583"/>
                <a:ext cx="587795" cy="327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 descr="MCj0398523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9657" y="2731831"/>
                <a:ext cx="666453" cy="32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4D062F-DB18-194A-9AB8-81FF0CCA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6D39-0265-F94F-B522-AB98B018A0D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464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altLang="en-US" dirty="0"/>
              <a:t>LP Example: Correlated Equilibria For N Players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620000" cy="4915486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Recall: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 </a:t>
            </a:r>
            <a:r>
              <a:rPr lang="en-US" altLang="en-US" b="0" dirty="0">
                <a:solidFill>
                  <a:schemeClr val="tx2"/>
                </a:solidFill>
              </a:rPr>
              <a:t>correlated equilibrium</a:t>
            </a:r>
            <a:r>
              <a:rPr lang="en-US" altLang="en-US" b="0" dirty="0"/>
              <a:t> is a distribution over pure-strategy profiles so that every player wants to follow the recommendation of the arbitrator</a:t>
            </a:r>
          </a:p>
          <a:p>
            <a:endParaRPr lang="en-US" altLang="en-US" dirty="0"/>
          </a:p>
          <a:p>
            <a:r>
              <a:rPr lang="en-US" altLang="en-US" dirty="0"/>
              <a:t>Variables are now 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s</a:t>
            </a:r>
            <a:r>
              <a:rPr lang="en-US" altLang="en-US" dirty="0"/>
              <a:t> where s is a profile of pure strategies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/>
              <a:t>Can enumerate!  E.g., p</a:t>
            </a:r>
            <a:r>
              <a:rPr lang="en-US" altLang="en-US" baseline="-25000" dirty="0"/>
              <a:t>{Row=Dodge, Col=Straight}</a:t>
            </a:r>
            <a:r>
              <a:rPr lang="en-US" altLang="en-US" dirty="0"/>
              <a:t> = 0.3</a:t>
            </a:r>
          </a:p>
          <a:p>
            <a:endParaRPr lang="en-US" altLang="en-US" dirty="0"/>
          </a:p>
          <a:p>
            <a:r>
              <a:rPr lang="en-US" altLang="en-US" dirty="0"/>
              <a:t>maximize </a:t>
            </a:r>
            <a:r>
              <a:rPr lang="en-US" altLang="en-US" dirty="0">
                <a:solidFill>
                  <a:schemeClr val="tx2"/>
                </a:solidFill>
              </a:rPr>
              <a:t>whatever you like (e.g., social welfare)</a:t>
            </a:r>
          </a:p>
          <a:p>
            <a:r>
              <a:rPr lang="en-US" altLang="en-US" dirty="0"/>
              <a:t>subject to </a:t>
            </a:r>
          </a:p>
          <a:p>
            <a:pPr marL="160020" indent="-342900">
              <a:buFont typeface="Arial" charset="0"/>
              <a:buChar char="•"/>
            </a:pPr>
            <a:r>
              <a:rPr lang="en-US" altLang="en-US" b="0" dirty="0"/>
              <a:t>for any </a:t>
            </a:r>
            <a:r>
              <a:rPr lang="en-US" altLang="en-US" b="0" dirty="0" err="1"/>
              <a:t>i</a:t>
            </a:r>
            <a:r>
              <a:rPr lang="en-US" altLang="en-US" b="0" dirty="0"/>
              <a:t>, </a:t>
            </a:r>
            <a:r>
              <a:rPr lang="en-US" altLang="en-US" b="0" dirty="0" err="1"/>
              <a:t>s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, </a:t>
            </a:r>
            <a:r>
              <a:rPr lang="en-US" altLang="en-US" b="0" dirty="0" err="1"/>
              <a:t>s</a:t>
            </a:r>
            <a:r>
              <a:rPr lang="en-US" altLang="en-US" b="0" baseline="-25000" dirty="0" err="1"/>
              <a:t>i</a:t>
            </a:r>
            <a:r>
              <a:rPr lang="en-US" altLang="en-US" b="0" dirty="0"/>
              <a:t>’,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s</a:t>
            </a:r>
            <a:r>
              <a:rPr lang="en-US" altLang="en-US" b="0" baseline="-45000" dirty="0"/>
              <a:t>-</a:t>
            </a:r>
            <a:r>
              <a:rPr lang="en-US" altLang="en-US" b="0" baseline="-45000" dirty="0" err="1"/>
              <a:t>i</a:t>
            </a:r>
            <a:r>
              <a:rPr lang="en-US" altLang="en-US" b="0" dirty="0">
                <a:ea typeface="Times New Roman" charset="0"/>
                <a:cs typeface="Times New Roman" charset="0"/>
              </a:rPr>
              <a:t> p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(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s</a:t>
            </a:r>
            <a:r>
              <a:rPr lang="en-US" altLang="en-US" b="0" baseline="-45000" dirty="0" err="1"/>
              <a:t>i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, s</a:t>
            </a:r>
            <a:r>
              <a:rPr lang="en-US" altLang="en-US" b="0" baseline="-45000" dirty="0"/>
              <a:t>-</a:t>
            </a:r>
            <a:r>
              <a:rPr lang="en-US" altLang="en-US" b="0" baseline="-45000" dirty="0" err="1"/>
              <a:t>i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) </a:t>
            </a:r>
            <a:r>
              <a:rPr lang="en-US" altLang="en-US" b="0" dirty="0" err="1">
                <a:ea typeface="Times New Roman" charset="0"/>
                <a:cs typeface="Times New Roman" charset="0"/>
              </a:rPr>
              <a:t>u</a:t>
            </a:r>
            <a:r>
              <a:rPr lang="en-US" altLang="en-US" b="0" baseline="-25000" dirty="0" err="1"/>
              <a:t>i</a:t>
            </a:r>
            <a:r>
              <a:rPr lang="en-US" altLang="en-US" b="0" dirty="0">
                <a:ea typeface="Times New Roman" charset="0"/>
                <a:cs typeface="Times New Roman" charset="0"/>
              </a:rPr>
              <a:t>(</a:t>
            </a:r>
            <a:r>
              <a:rPr lang="en-US" altLang="en-US" b="0" dirty="0" err="1">
                <a:ea typeface="Times New Roman" charset="0"/>
                <a:cs typeface="Times New Roman" charset="0"/>
              </a:rPr>
              <a:t>s</a:t>
            </a:r>
            <a:r>
              <a:rPr lang="en-US" altLang="en-US" b="0" baseline="-25000" dirty="0" err="1"/>
              <a:t>i</a:t>
            </a:r>
            <a:r>
              <a:rPr lang="en-US" altLang="en-US" b="0" dirty="0">
                <a:ea typeface="Times New Roman" charset="0"/>
                <a:cs typeface="Times New Roman" charset="0"/>
              </a:rPr>
              <a:t>, </a:t>
            </a:r>
            <a:r>
              <a:rPr lang="en-US" altLang="en-US" b="0" dirty="0"/>
              <a:t>s</a:t>
            </a:r>
            <a:r>
              <a:rPr lang="en-US" altLang="en-US" b="0" baseline="-25000" dirty="0"/>
              <a:t>-</a:t>
            </a:r>
            <a:r>
              <a:rPr lang="en-US" altLang="en-US" b="0" baseline="-25000" dirty="0" err="1"/>
              <a:t>i</a:t>
            </a:r>
            <a:r>
              <a:rPr lang="en-US" altLang="en-US" b="0" dirty="0">
                <a:ea typeface="Times New Roman" charset="0"/>
                <a:cs typeface="Times New Roman" charset="0"/>
              </a:rPr>
              <a:t>) ≥ </a:t>
            </a: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s</a:t>
            </a:r>
            <a:r>
              <a:rPr lang="en-US" altLang="en-US" b="0" baseline="-45000" dirty="0"/>
              <a:t>-</a:t>
            </a:r>
            <a:r>
              <a:rPr lang="en-US" altLang="en-US" b="0" baseline="-45000" dirty="0" err="1"/>
              <a:t>i</a:t>
            </a:r>
            <a:r>
              <a:rPr lang="en-US" altLang="en-US" b="0" dirty="0">
                <a:ea typeface="Times New Roman" charset="0"/>
                <a:cs typeface="Times New Roman" charset="0"/>
              </a:rPr>
              <a:t> p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(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s</a:t>
            </a:r>
            <a:r>
              <a:rPr lang="en-US" altLang="en-US" b="0" baseline="-45000" dirty="0" err="1"/>
              <a:t>i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, s</a:t>
            </a:r>
            <a:r>
              <a:rPr lang="en-US" altLang="en-US" b="0" baseline="-45000" dirty="0"/>
              <a:t>-</a:t>
            </a:r>
            <a:r>
              <a:rPr lang="en-US" altLang="en-US" b="0" baseline="-45000" dirty="0" err="1"/>
              <a:t>i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) </a:t>
            </a:r>
            <a:r>
              <a:rPr lang="en-US" altLang="en-US" b="0" dirty="0" err="1">
                <a:ea typeface="Times New Roman" charset="0"/>
                <a:cs typeface="Times New Roman" charset="0"/>
              </a:rPr>
              <a:t>u</a:t>
            </a:r>
            <a:r>
              <a:rPr lang="en-US" altLang="en-US" b="0" baseline="-25000" dirty="0" err="1"/>
              <a:t>i</a:t>
            </a:r>
            <a:r>
              <a:rPr lang="en-US" altLang="en-US" b="0" dirty="0">
                <a:ea typeface="Times New Roman" charset="0"/>
                <a:cs typeface="Times New Roman" charset="0"/>
              </a:rPr>
              <a:t>(</a:t>
            </a:r>
            <a:r>
              <a:rPr lang="en-US" altLang="en-US" b="0" dirty="0" err="1">
                <a:ea typeface="Times New Roman" charset="0"/>
                <a:cs typeface="Times New Roman" charset="0"/>
              </a:rPr>
              <a:t>s</a:t>
            </a:r>
            <a:r>
              <a:rPr lang="en-US" altLang="en-US" b="0" baseline="-25000" dirty="0" err="1"/>
              <a:t>i</a:t>
            </a:r>
            <a:r>
              <a:rPr lang="en-US" altLang="en-US" b="0" dirty="0">
                <a:ea typeface="Times New Roman" charset="0"/>
                <a:cs typeface="Times New Roman" charset="0"/>
              </a:rPr>
              <a:t>’, </a:t>
            </a:r>
            <a:r>
              <a:rPr lang="en-US" altLang="en-US" b="0" dirty="0"/>
              <a:t>s</a:t>
            </a:r>
            <a:r>
              <a:rPr lang="en-US" altLang="en-US" b="0" baseline="-25000" dirty="0"/>
              <a:t>-</a:t>
            </a:r>
            <a:r>
              <a:rPr lang="en-US" altLang="en-US" b="0" baseline="-25000" dirty="0" err="1"/>
              <a:t>i</a:t>
            </a:r>
            <a:r>
              <a:rPr lang="en-US" altLang="en-US" b="0" dirty="0">
                <a:ea typeface="Times New Roman" charset="0"/>
                <a:cs typeface="Times New Roman" charset="0"/>
              </a:rPr>
              <a:t>) </a:t>
            </a:r>
            <a:endParaRPr lang="en-US" altLang="en-US" b="0" baseline="-25000" dirty="0">
              <a:ea typeface="Times New Roman" charset="0"/>
              <a:cs typeface="Times New Roman" charset="0"/>
            </a:endParaRPr>
          </a:p>
          <a:p>
            <a:pPr marL="160020" indent="-342900">
              <a:buFont typeface="Arial" charset="0"/>
              <a:buChar char="•"/>
            </a:pPr>
            <a:r>
              <a:rPr lang="el-GR" altLang="en-US" b="0" dirty="0">
                <a:ea typeface="Times New Roman" charset="0"/>
                <a:cs typeface="Times New Roman" charset="0"/>
              </a:rPr>
              <a:t>Σ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s</a:t>
            </a:r>
            <a:r>
              <a:rPr lang="en-US" altLang="en-US" b="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 err="1">
                <a:ea typeface="Times New Roman" charset="0"/>
                <a:cs typeface="Times New Roman" charset="0"/>
              </a:rPr>
              <a:t>p</a:t>
            </a:r>
            <a:r>
              <a:rPr lang="en-US" altLang="en-US" b="0" baseline="-25000" dirty="0" err="1">
                <a:ea typeface="Times New Roman" charset="0"/>
                <a:cs typeface="Times New Roman" charset="0"/>
              </a:rPr>
              <a:t>s</a:t>
            </a:r>
            <a:r>
              <a:rPr lang="en-US" altLang="en-US" b="0" baseline="-25000" dirty="0">
                <a:ea typeface="Times New Roman" charset="0"/>
                <a:cs typeface="Times New Roman" charset="0"/>
              </a:rPr>
              <a:t> </a:t>
            </a:r>
            <a:r>
              <a:rPr lang="en-US" altLang="en-US" b="0" dirty="0"/>
              <a:t>= 1</a:t>
            </a:r>
          </a:p>
          <a:p>
            <a:pPr marL="160020" indent="-342900">
              <a:buFont typeface="Arial" charset="0"/>
              <a:buChar char="•"/>
            </a:pPr>
            <a:endParaRPr lang="en-US" altLang="en-US" b="0" dirty="0"/>
          </a:p>
          <a:p>
            <a:r>
              <a:rPr lang="en-US" altLang="en-US" b="0" dirty="0"/>
              <a:t>(Minor aside: this has #variables exponential in the input; the dual just has #constraints exponential, though, so ellipsoid solves in PTIME.)</a:t>
            </a:r>
          </a:p>
          <a:p>
            <a:endParaRPr lang="en-US" alt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7465B-53E5-C44A-9D3D-128E149B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89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143461" cy="1371600"/>
          </a:xfrm>
        </p:spPr>
        <p:txBody>
          <a:bodyPr>
            <a:normAutofit/>
          </a:bodyPr>
          <a:lstStyle/>
          <a:p>
            <a:r>
              <a:rPr lang="en-US" altLang="ja-JP" dirty="0"/>
              <a:t>Linear Algebra Recap: Positive Definite Matrix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05063"/>
                <a:ext cx="4375648" cy="348491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kumimoji="1" lang="en-US" altLang="ja-JP" dirty="0"/>
                  <a:t>A linear transform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ja-JP" dirty="0"/>
                  <a:t> is called </a:t>
                </a:r>
                <a:r>
                  <a:rPr kumimoji="1" lang="en-US" altLang="ja-JP" dirty="0">
                    <a:solidFill>
                      <a:schemeClr val="tx2"/>
                    </a:solidFill>
                  </a:rPr>
                  <a:t>positive definite</a:t>
                </a:r>
                <a:r>
                  <a:rPr kumimoji="1" lang="en-US" altLang="ja-JP" dirty="0"/>
                  <a:t> (written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≻0</m:t>
                    </m:r>
                  </m:oMath>
                </a14:m>
                <a:r>
                  <a:rPr kumimoji="1" lang="en-US" altLang="ja-JP" dirty="0"/>
                  <a:t>) if, for any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en-US" altLang="ja-JP" dirty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en-US" altLang="ja-JP" dirty="0"/>
              </a:p>
              <a:p>
                <a:r>
                  <a:rPr lang="en-US" altLang="ja-JP" dirty="0">
                    <a:sym typeface="Wingdings" pitchFamily="2" charset="2"/>
                  </a:rPr>
                  <a:t> </a:t>
                </a:r>
                <a:r>
                  <a:rPr lang="en-US" altLang="ja-JP" dirty="0"/>
                  <a:t>you can see that this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dirty="0"/>
                  <a:t>. </a:t>
                </a:r>
              </a:p>
              <a:p>
                <a:r>
                  <a:rPr lang="en-US" altLang="ja-JP" dirty="0">
                    <a:sym typeface="Wingdings" pitchFamily="2" charset="2"/>
                  </a:rPr>
                  <a:t></a:t>
                </a:r>
                <a:r>
                  <a:rPr lang="en-US" altLang="ja-JP" dirty="0"/>
                  <a:t> this means that a matrix is positive definite if and only if the output of the transform,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ja-JP" dirty="0"/>
                  <a:t>, is never rotated away from the input,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/>
                  <a:t>, by 90 degrees or more!  </a:t>
                </a:r>
                <a:r>
                  <a:rPr lang="en-US" altLang="ja-JP" dirty="0">
                    <a:sym typeface="Wingdings" panose="05000000000000000000" pitchFamily="2" charset="2"/>
                  </a:rPr>
                  <a:t> (useful geometric intuition)</a:t>
                </a:r>
                <a:endParaRPr lang="en-US" altLang="ja-JP" dirty="0"/>
              </a:p>
              <a:p>
                <a:r>
                  <a:rPr lang="en-US" altLang="ja-JP" dirty="0"/>
                  <a:t>For example, the matrix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dirty="0"/>
                  <a:t> is positive-definite.</a:t>
                </a:r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05063"/>
                <a:ext cx="4375648" cy="3484910"/>
              </a:xfrm>
              <a:blipFill>
                <a:blip r:embed="rId2"/>
                <a:stretch>
                  <a:fillRect l="-870" t="-2545" r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0D0D3B7-53CE-7846-ACE4-FA6C43FF0AC9}"/>
              </a:ext>
            </a:extLst>
          </p:cNvPr>
          <p:cNvGrpSpPr/>
          <p:nvPr/>
        </p:nvGrpSpPr>
        <p:grpSpPr>
          <a:xfrm>
            <a:off x="5316718" y="1649730"/>
            <a:ext cx="2996702" cy="3949086"/>
            <a:chOff x="5316718" y="1649730"/>
            <a:chExt cx="2996702" cy="39490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316718" y="2794458"/>
              <a:ext cx="2050330" cy="282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6301740" y="1946910"/>
              <a:ext cx="7620" cy="1668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5928360" y="2445365"/>
              <a:ext cx="358141" cy="3773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286500" y="2226469"/>
              <a:ext cx="0" cy="59627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46" idx="7"/>
            </p:cNvCxnSpPr>
            <p:nvPr/>
          </p:nvCxnSpPr>
          <p:spPr>
            <a:xfrm flipV="1">
              <a:off x="6324600" y="2395100"/>
              <a:ext cx="321982" cy="39935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309361" y="2794458"/>
              <a:ext cx="480059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330440" y="2670810"/>
                  <a:ext cx="274320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35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440" y="2670810"/>
                  <a:ext cx="274320" cy="300082"/>
                </a:xfrm>
                <a:prstGeom prst="rect">
                  <a:avLst/>
                </a:prstGeom>
                <a:blipFill>
                  <a:blip r:embed="rId3"/>
                  <a:stretch>
                    <a:fillRect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149340" y="1649730"/>
                  <a:ext cx="274320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35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40" y="1649730"/>
                  <a:ext cx="274320" cy="300082"/>
                </a:xfrm>
                <a:prstGeom prst="rect">
                  <a:avLst/>
                </a:prstGeom>
                <a:blipFill>
                  <a:blip r:embed="rId4"/>
                  <a:stretch>
                    <a:fillRect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6025378" y="4661358"/>
              <a:ext cx="2050330" cy="282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7010400" y="3813810"/>
              <a:ext cx="7620" cy="16687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7017691" y="4044609"/>
              <a:ext cx="329" cy="64503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995160" y="3714750"/>
              <a:ext cx="335280" cy="97488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033260" y="4072890"/>
              <a:ext cx="571501" cy="58846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018021" y="4661358"/>
              <a:ext cx="480059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039100" y="4537710"/>
                  <a:ext cx="274320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35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100" y="4537710"/>
                  <a:ext cx="274320" cy="300082"/>
                </a:xfrm>
                <a:prstGeom prst="rect">
                  <a:avLst/>
                </a:prstGeom>
                <a:blipFill>
                  <a:blip r:embed="rId5"/>
                  <a:stretch>
                    <a:fillRect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682740" y="3516630"/>
                  <a:ext cx="274320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13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35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740" y="3516630"/>
                  <a:ext cx="274320" cy="300082"/>
                </a:xfrm>
                <a:prstGeom prst="rect">
                  <a:avLst/>
                </a:prstGeom>
                <a:blipFill>
                  <a:blip r:embed="rId6"/>
                  <a:stretch>
                    <a:fillRect r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/>
            <p:cNvSpPr/>
            <p:nvPr/>
          </p:nvSpPr>
          <p:spPr>
            <a:xfrm>
              <a:off x="5814061" y="2248915"/>
              <a:ext cx="975359" cy="9982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50" name="Oval 49"/>
            <p:cNvSpPr/>
            <p:nvPr/>
          </p:nvSpPr>
          <p:spPr>
            <a:xfrm rot="1475313">
              <a:off x="6671995" y="3668951"/>
              <a:ext cx="812769" cy="19298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4" name="Down Arrow 3"/>
            <p:cNvSpPr/>
            <p:nvPr/>
          </p:nvSpPr>
          <p:spPr>
            <a:xfrm rot="19235698">
              <a:off x="6486114" y="3176430"/>
              <a:ext cx="502919" cy="3685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350" dirty="0"/>
                <a:t>A</a:t>
              </a:r>
              <a:endParaRPr kumimoji="1" lang="ja-JP" altLang="en-US" sz="135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340D09-A56D-E143-BBEF-0842373D0C25}"/>
              </a:ext>
            </a:extLst>
          </p:cNvPr>
          <p:cNvSpPr txBox="1"/>
          <p:nvPr/>
        </p:nvSpPr>
        <p:spPr>
          <a:xfrm>
            <a:off x="0" y="6551393"/>
            <a:ext cx="5568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>
                <a:solidFill>
                  <a:schemeClr val="accent1"/>
                </a:solidFill>
              </a:rPr>
              <a:t>Slide thanks to Mark Hasegawa-Johnson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7BFAE-09ED-754D-BC49-242512A6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>
            <a:normAutofit/>
          </a:bodyPr>
          <a:lstStyle/>
          <a:p>
            <a:r>
              <a:rPr lang="en-US" dirty="0">
                <a:sym typeface="Symbol" charset="2"/>
              </a:rPr>
              <a:t>A “QP” is an optimization problem with a quadratic objective function and linear constraints.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Symbol" charset="2"/>
              </a:rPr>
              <a:t>Quadratic functions </a:t>
            </a:r>
            <a:r>
              <a:rPr lang="en-US" b="0" dirty="0">
                <a:sym typeface="Wingdings"/>
              </a:rPr>
              <a:t> </a:t>
            </a:r>
            <a:r>
              <a:rPr lang="en-US" b="0" dirty="0">
                <a:solidFill>
                  <a:schemeClr val="tx2"/>
                </a:solidFill>
                <a:sym typeface="Wingdings"/>
              </a:rPr>
              <a:t>convex </a:t>
            </a:r>
            <a:r>
              <a:rPr lang="en-US" b="0" dirty="0">
                <a:sym typeface="Wingdings"/>
              </a:rPr>
              <a:t>(“looks like a cup”)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Feasibility polytope also convex</a:t>
            </a:r>
          </a:p>
          <a:p>
            <a:r>
              <a:rPr lang="en-US" dirty="0">
                <a:sym typeface="Wingdings"/>
              </a:rPr>
              <a:t>Can also have </a:t>
            </a:r>
            <a:r>
              <a:rPr lang="en-US" dirty="0" err="1">
                <a:sym typeface="Wingdings"/>
              </a:rPr>
              <a:t>quadratically</a:t>
            </a:r>
            <a:r>
              <a:rPr lang="en-US" dirty="0">
                <a:sym typeface="Wingdings"/>
              </a:rPr>
              <a:t>-constrained QPs, </a:t>
            </a:r>
            <a:r>
              <a:rPr lang="en-US" dirty="0" err="1">
                <a:sym typeface="Wingdings"/>
              </a:rPr>
              <a:t>etc</a:t>
            </a:r>
            <a:endParaRPr lang="en-US" dirty="0">
              <a:sym typeface="Wingdings"/>
            </a:endParaRPr>
          </a:p>
          <a:p>
            <a:r>
              <a:rPr lang="en-US" altLang="ko-KR" dirty="0"/>
              <a:t>General objective:</a:t>
            </a:r>
            <a:r>
              <a:rPr lang="en-US" altLang="ko-KR" b="0" dirty="0"/>
              <a:t>  min/max  	</a:t>
            </a:r>
            <a:r>
              <a:rPr lang="en-US" altLang="ko-KR" dirty="0" err="1"/>
              <a:t>x</a:t>
            </a:r>
            <a:r>
              <a:rPr lang="en-US" altLang="ko-KR" b="0" i="1" dirty="0" err="1"/>
              <a:t>Q</a:t>
            </a:r>
            <a:r>
              <a:rPr lang="en-US" altLang="ko-KR" dirty="0" err="1"/>
              <a:t>x</a:t>
            </a:r>
            <a:r>
              <a:rPr lang="en-US" altLang="ko-KR" dirty="0"/>
              <a:t> + </a:t>
            </a:r>
            <a:r>
              <a:rPr lang="en-US" altLang="ko-KR" dirty="0" err="1"/>
              <a:t>c</a:t>
            </a:r>
            <a:r>
              <a:rPr lang="en-US" altLang="ko-KR" b="0" baseline="30000" dirty="0" err="1"/>
              <a:t>T</a:t>
            </a:r>
            <a:r>
              <a:rPr lang="en-US" altLang="ko-KR" dirty="0" err="1"/>
              <a:t>x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Sometimes these problems are easy to solve: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If </a:t>
            </a:r>
            <a:r>
              <a:rPr lang="en-US" b="0" i="1" dirty="0">
                <a:sym typeface="Wingdings"/>
              </a:rPr>
              <a:t>Q</a:t>
            </a:r>
            <a:r>
              <a:rPr lang="en-US" b="0" dirty="0">
                <a:sym typeface="Wingdings"/>
              </a:rPr>
              <a:t> is positive definite, solvable in polynomial time</a:t>
            </a:r>
          </a:p>
          <a:p>
            <a:r>
              <a:rPr lang="en-US" dirty="0">
                <a:sym typeface="Wingdings"/>
              </a:rPr>
              <a:t>Sometimes they’re not: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If </a:t>
            </a:r>
            <a:r>
              <a:rPr lang="en-US" b="0" i="1" dirty="0">
                <a:sym typeface="Wingdings"/>
              </a:rPr>
              <a:t>Q</a:t>
            </a:r>
            <a:r>
              <a:rPr lang="en-US" b="0" dirty="0">
                <a:sym typeface="Wingdings"/>
              </a:rPr>
              <a:t> is in indefinite, the problem is </a:t>
            </a:r>
            <a:r>
              <a:rPr lang="en-US" b="0" dirty="0">
                <a:solidFill>
                  <a:schemeClr val="tx2"/>
                </a:solidFill>
                <a:sym typeface="Wingdings"/>
              </a:rPr>
              <a:t>non-convex</a:t>
            </a:r>
            <a:r>
              <a:rPr lang="en-US" b="0" dirty="0">
                <a:sym typeface="Wingdings"/>
              </a:rPr>
              <a:t> and NP-hard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921" y="2222691"/>
            <a:ext cx="2082588" cy="15619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68D81-7B57-364F-B283-2551AD9B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if we’re not convex?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Global optimization</a:t>
            </a:r>
            <a:r>
              <a:rPr lang="en-US" dirty="0"/>
              <a:t> problems deal with (un)constrained optimization of functions with many local optima: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Solve to optimality?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Try hard to find a good local optimum?</a:t>
            </a:r>
          </a:p>
          <a:p>
            <a:r>
              <a:rPr lang="en-US" dirty="0"/>
              <a:t>Every (non-trivial) discrete problem is non-convex: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(Try to draw a line between two points in the feasible space.)</a:t>
            </a:r>
          </a:p>
          <a:p>
            <a:r>
              <a:rPr lang="en-US" dirty="0">
                <a:solidFill>
                  <a:schemeClr val="tx2"/>
                </a:solidFill>
              </a:rPr>
              <a:t>Combinatorial optimization</a:t>
            </a:r>
            <a:r>
              <a:rPr lang="en-US" dirty="0"/>
              <a:t>: an optimization problem where at least some of the variables are discrete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Still called “linear” if constraints are linear functions of the discrete variables, “quadratic,” </a:t>
            </a:r>
            <a:r>
              <a:rPr lang="en-US" b="0" dirty="0" err="1"/>
              <a:t>etc</a:t>
            </a:r>
            <a:r>
              <a:rPr lang="en-US" b="0" dirty="0"/>
              <a:t> </a:t>
            </a:r>
            <a:r>
              <a:rPr lang="is-IS" b="0" dirty="0"/>
              <a:t>…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7BD52-4E24-8C40-922F-63FC2830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Modified LP From Earlier </a:t>
            </a:r>
            <a:r>
              <a:rPr lang="is-IS" altLang="en-US" dirty="0"/>
              <a:t>…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i="1" dirty="0"/>
              <a:t>maximize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660066"/>
                </a:solidFill>
              </a:rPr>
              <a:t>3x + 2y</a:t>
            </a:r>
          </a:p>
          <a:p>
            <a:pPr>
              <a:buClr>
                <a:schemeClr val="tx1"/>
              </a:buClr>
            </a:pPr>
            <a:r>
              <a:rPr lang="en-US" altLang="en-US" i="1" dirty="0"/>
              <a:t>subject to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chemeClr val="accent2"/>
                </a:solidFill>
              </a:rPr>
              <a:t>4x + 2y ≤ 15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008000"/>
                </a:solidFill>
              </a:rPr>
              <a:t>x + 2y ≤ 8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800000"/>
                </a:solidFill>
              </a:rPr>
              <a:t>x + y ≤ 5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x ≥ 0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y ≥ 0</a:t>
            </a:r>
          </a:p>
          <a:p>
            <a:endParaRPr lang="en-US" altLang="en-US" dirty="0"/>
          </a:p>
          <a:p>
            <a:endParaRPr lang="en-US" altLang="en-US" i="1" dirty="0"/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3836255" y="1725406"/>
            <a:ext cx="4807324" cy="22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/>
          <a:lstStyle>
            <a:lvl1pPr marL="368300" indent="-3683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24000"/>
              </a:lnSpc>
              <a:spcBef>
                <a:spcPts val="794"/>
              </a:spcBef>
              <a:buClr>
                <a:schemeClr val="tx1"/>
              </a:buClr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Optimal solution: x = 2.5, y = 2.5</a:t>
            </a:r>
          </a:p>
          <a:p>
            <a:pPr eaLnBrk="1" hangingPunct="1">
              <a:lnSpc>
                <a:spcPct val="124000"/>
              </a:lnSpc>
              <a:spcBef>
                <a:spcPts val="794"/>
              </a:spcBef>
              <a:buClr>
                <a:schemeClr val="tx1"/>
              </a:buClr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Solution value: 7.5 + 5 = 12.5</a:t>
            </a:r>
          </a:p>
          <a:p>
            <a:pPr eaLnBrk="1" hangingPunct="1">
              <a:lnSpc>
                <a:spcPct val="124000"/>
              </a:lnSpc>
              <a:spcBef>
                <a:spcPts val="794"/>
              </a:spcBef>
              <a:buClr>
                <a:schemeClr val="tx1"/>
              </a:buClr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Partial paintings ...?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546008" y="2581234"/>
            <a:ext cx="591110" cy="53368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49474"/>
            <a:ext cx="3611098" cy="2332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2B177D-B021-A54A-A5C6-CBEE95FE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/>
      <p:bldP spid="51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Integer (linear) program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i="1" dirty="0"/>
              <a:t>maximize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660066"/>
                </a:solidFill>
              </a:rPr>
              <a:t>3x + 2y</a:t>
            </a:r>
          </a:p>
          <a:p>
            <a:pPr>
              <a:buClr>
                <a:schemeClr val="tx1"/>
              </a:buClr>
            </a:pPr>
            <a:r>
              <a:rPr lang="en-US" altLang="en-US" i="1" dirty="0"/>
              <a:t>subject to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chemeClr val="accent2"/>
                </a:solidFill>
              </a:rPr>
              <a:t>4x + 2y ≤ 15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008000"/>
                </a:solidFill>
              </a:rPr>
              <a:t>x + 2y ≤ 8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800000"/>
                </a:solidFill>
              </a:rPr>
              <a:t>x + y ≤ 5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x ≥ 0, integer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y ≥ 0, integer</a:t>
            </a:r>
          </a:p>
          <a:p>
            <a:endParaRPr lang="en-US" altLang="en-US" dirty="0"/>
          </a:p>
          <a:p>
            <a:endParaRPr lang="en-US" altLang="en-US" i="1" dirty="0"/>
          </a:p>
        </p:txBody>
      </p:sp>
      <p:sp>
        <p:nvSpPr>
          <p:cNvPr id="228356" name="Oval 4"/>
          <p:cNvSpPr>
            <a:spLocks noChangeArrowheads="1"/>
          </p:cNvSpPr>
          <p:nvPr/>
        </p:nvSpPr>
        <p:spPr bwMode="auto">
          <a:xfrm>
            <a:off x="3683934" y="3810000"/>
            <a:ext cx="148478" cy="152681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758173" y="1599640"/>
            <a:ext cx="0" cy="44963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758174" y="6096000"/>
            <a:ext cx="45117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14140" y="4724681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2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314140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0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14140" y="3734360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4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314140" y="2667000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6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314140" y="169068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8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639235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 dirty="0">
                <a:latin typeface="Arial" charset="0"/>
              </a:rPr>
              <a:t>2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668776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4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703919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6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746066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8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758174" y="2286000"/>
            <a:ext cx="1923209" cy="3810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 flipV="1">
            <a:off x="3758174" y="3885640"/>
            <a:ext cx="4141974" cy="221036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3758173" y="3429000"/>
            <a:ext cx="2588559" cy="2667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 flipV="1">
            <a:off x="3758173" y="4419321"/>
            <a:ext cx="1035143" cy="1676680"/>
          </a:xfrm>
          <a:prstGeom prst="line">
            <a:avLst/>
          </a:prstGeom>
          <a:noFill/>
          <a:ln w="381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3758173" y="2819681"/>
            <a:ext cx="1997449" cy="3276319"/>
          </a:xfrm>
          <a:prstGeom prst="line">
            <a:avLst/>
          </a:prstGeom>
          <a:noFill/>
          <a:ln w="381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 flipH="1">
            <a:off x="5016034" y="4343681"/>
            <a:ext cx="1035143" cy="3039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8374" name="Text Box 22"/>
          <p:cNvSpPr txBox="1">
            <a:spLocks noChangeArrowheads="1"/>
          </p:cNvSpPr>
          <p:nvPr/>
        </p:nvSpPr>
        <p:spPr bwMode="auto">
          <a:xfrm>
            <a:off x="5976938" y="3657320"/>
            <a:ext cx="1861577" cy="11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optimal LP solution: x=2.5, y=2.5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(objective 12.5)</a:t>
            </a:r>
          </a:p>
        </p:txBody>
      </p:sp>
      <p:sp>
        <p:nvSpPr>
          <p:cNvPr id="228375" name="Oval 23"/>
          <p:cNvSpPr>
            <a:spLocks noChangeArrowheads="1"/>
          </p:cNvSpPr>
          <p:nvPr/>
        </p:nvSpPr>
        <p:spPr bwMode="auto">
          <a:xfrm>
            <a:off x="3683934" y="4343681"/>
            <a:ext cx="148478" cy="15268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76" name="Oval 24"/>
          <p:cNvSpPr>
            <a:spLocks noChangeArrowheads="1"/>
          </p:cNvSpPr>
          <p:nvPr/>
        </p:nvSpPr>
        <p:spPr bwMode="auto">
          <a:xfrm>
            <a:off x="3683934" y="4877361"/>
            <a:ext cx="148478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77" name="Oval 25"/>
          <p:cNvSpPr>
            <a:spLocks noChangeArrowheads="1"/>
          </p:cNvSpPr>
          <p:nvPr/>
        </p:nvSpPr>
        <p:spPr bwMode="auto">
          <a:xfrm>
            <a:off x="3683934" y="5409640"/>
            <a:ext cx="148478" cy="152681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78" name="Oval 26"/>
          <p:cNvSpPr>
            <a:spLocks noChangeArrowheads="1"/>
          </p:cNvSpPr>
          <p:nvPr/>
        </p:nvSpPr>
        <p:spPr bwMode="auto">
          <a:xfrm>
            <a:off x="3683934" y="6020361"/>
            <a:ext cx="148478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79" name="Oval 27"/>
          <p:cNvSpPr>
            <a:spLocks noChangeArrowheads="1"/>
          </p:cNvSpPr>
          <p:nvPr/>
        </p:nvSpPr>
        <p:spPr bwMode="auto">
          <a:xfrm>
            <a:off x="4127968" y="4343681"/>
            <a:ext cx="148478" cy="15268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0" name="Oval 28"/>
          <p:cNvSpPr>
            <a:spLocks noChangeArrowheads="1"/>
          </p:cNvSpPr>
          <p:nvPr/>
        </p:nvSpPr>
        <p:spPr bwMode="auto">
          <a:xfrm>
            <a:off x="4127968" y="4877361"/>
            <a:ext cx="148478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1" name="Oval 29"/>
          <p:cNvSpPr>
            <a:spLocks noChangeArrowheads="1"/>
          </p:cNvSpPr>
          <p:nvPr/>
        </p:nvSpPr>
        <p:spPr bwMode="auto">
          <a:xfrm>
            <a:off x="4127968" y="5409640"/>
            <a:ext cx="148478" cy="152681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2" name="Oval 30"/>
          <p:cNvSpPr>
            <a:spLocks noChangeArrowheads="1"/>
          </p:cNvSpPr>
          <p:nvPr/>
        </p:nvSpPr>
        <p:spPr bwMode="auto">
          <a:xfrm>
            <a:off x="4127968" y="6020361"/>
            <a:ext cx="148478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3" name="Oval 31"/>
          <p:cNvSpPr>
            <a:spLocks noChangeArrowheads="1"/>
          </p:cNvSpPr>
          <p:nvPr/>
        </p:nvSpPr>
        <p:spPr bwMode="auto">
          <a:xfrm>
            <a:off x="4646240" y="4343681"/>
            <a:ext cx="147077" cy="15268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4" name="Oval 32"/>
          <p:cNvSpPr>
            <a:spLocks noChangeArrowheads="1"/>
          </p:cNvSpPr>
          <p:nvPr/>
        </p:nvSpPr>
        <p:spPr bwMode="auto">
          <a:xfrm>
            <a:off x="4646240" y="4877361"/>
            <a:ext cx="147077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5" name="Oval 33"/>
          <p:cNvSpPr>
            <a:spLocks noChangeArrowheads="1"/>
          </p:cNvSpPr>
          <p:nvPr/>
        </p:nvSpPr>
        <p:spPr bwMode="auto">
          <a:xfrm>
            <a:off x="4646240" y="5409640"/>
            <a:ext cx="147077" cy="152681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6" name="Oval 34"/>
          <p:cNvSpPr>
            <a:spLocks noChangeArrowheads="1"/>
          </p:cNvSpPr>
          <p:nvPr/>
        </p:nvSpPr>
        <p:spPr bwMode="auto">
          <a:xfrm>
            <a:off x="4646240" y="6020361"/>
            <a:ext cx="147077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7" name="Oval 35"/>
          <p:cNvSpPr>
            <a:spLocks noChangeArrowheads="1"/>
          </p:cNvSpPr>
          <p:nvPr/>
        </p:nvSpPr>
        <p:spPr bwMode="auto">
          <a:xfrm>
            <a:off x="5163111" y="5409640"/>
            <a:ext cx="148478" cy="152681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8" name="Oval 36"/>
          <p:cNvSpPr>
            <a:spLocks noChangeArrowheads="1"/>
          </p:cNvSpPr>
          <p:nvPr/>
        </p:nvSpPr>
        <p:spPr bwMode="auto">
          <a:xfrm>
            <a:off x="5163111" y="6020361"/>
            <a:ext cx="148478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8389" name="Text Box 37"/>
          <p:cNvSpPr txBox="1">
            <a:spLocks noChangeArrowheads="1"/>
          </p:cNvSpPr>
          <p:nvPr/>
        </p:nvSpPr>
        <p:spPr bwMode="auto">
          <a:xfrm>
            <a:off x="4497762" y="2391056"/>
            <a:ext cx="1861577" cy="11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optimal IP solution: x=2, y=3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(objective 12)</a:t>
            </a:r>
          </a:p>
        </p:txBody>
      </p:sp>
      <p:sp>
        <p:nvSpPr>
          <p:cNvPr id="228390" name="Line 38"/>
          <p:cNvSpPr>
            <a:spLocks noChangeShapeType="1"/>
          </p:cNvSpPr>
          <p:nvPr/>
        </p:nvSpPr>
        <p:spPr bwMode="auto">
          <a:xfrm flipH="1">
            <a:off x="4793316" y="3657321"/>
            <a:ext cx="296956" cy="6093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39" name="TextBox 38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9A770-F54A-A34C-AD53-2AB54086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4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73" grpId="0" animBg="1"/>
      <p:bldP spid="228374" grpId="0"/>
      <p:bldP spid="228375" grpId="0" animBg="1"/>
      <p:bldP spid="228376" grpId="0" animBg="1"/>
      <p:bldP spid="228377" grpId="0" animBg="1"/>
      <p:bldP spid="228378" grpId="0" animBg="1"/>
      <p:bldP spid="228379" grpId="0" animBg="1"/>
      <p:bldP spid="228380" grpId="0" animBg="1"/>
      <p:bldP spid="228381" grpId="0" animBg="1"/>
      <p:bldP spid="228382" grpId="0" animBg="1"/>
      <p:bldP spid="228383" grpId="0" animBg="1"/>
      <p:bldP spid="228384" grpId="0" animBg="1"/>
      <p:bldP spid="228385" grpId="0" animBg="1"/>
      <p:bldP spid="228386" grpId="0" animBg="1"/>
      <p:bldP spid="228387" grpId="0" animBg="1"/>
      <p:bldP spid="228388" grpId="0" animBg="1"/>
      <p:bldP spid="228389" grpId="0"/>
      <p:bldP spid="2283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Mixed integer (linear) program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i="1" dirty="0"/>
              <a:t>maximize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660066"/>
                </a:solidFill>
              </a:rPr>
              <a:t>3x + 2y</a:t>
            </a:r>
          </a:p>
          <a:p>
            <a:pPr>
              <a:buClr>
                <a:schemeClr val="tx1"/>
              </a:buClr>
            </a:pPr>
            <a:r>
              <a:rPr lang="en-US" altLang="en-US" i="1" dirty="0"/>
              <a:t>subject to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chemeClr val="accent2"/>
                </a:solidFill>
              </a:rPr>
              <a:t>4x + 2y ≤ 15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008000"/>
                </a:solidFill>
              </a:rPr>
              <a:t>x + 2y ≤ 8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olidFill>
                  <a:srgbClr val="800000"/>
                </a:solidFill>
              </a:rPr>
              <a:t>x + y ≤ 5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x ≥ 0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y ≥ 0, integer</a:t>
            </a:r>
          </a:p>
          <a:p>
            <a:endParaRPr lang="en-US" altLang="en-US" dirty="0"/>
          </a:p>
          <a:p>
            <a:endParaRPr lang="en-US" altLang="en-US" i="1" dirty="0"/>
          </a:p>
        </p:txBody>
      </p:sp>
      <p:sp>
        <p:nvSpPr>
          <p:cNvPr id="229380" name="Oval 4"/>
          <p:cNvSpPr>
            <a:spLocks noChangeArrowheads="1"/>
          </p:cNvSpPr>
          <p:nvPr/>
        </p:nvSpPr>
        <p:spPr bwMode="auto">
          <a:xfrm>
            <a:off x="3683934" y="3810000"/>
            <a:ext cx="148478" cy="152681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758173" y="1599640"/>
            <a:ext cx="0" cy="44963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758174" y="6096000"/>
            <a:ext cx="45117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14140" y="4724681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2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314140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314140" y="3734360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4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314140" y="2667000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6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314140" y="169068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8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639235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2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668776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4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703919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6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746066" y="6110008"/>
            <a:ext cx="308186" cy="3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8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3758174" y="2286000"/>
            <a:ext cx="1923209" cy="3810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3758174" y="3885640"/>
            <a:ext cx="4141974" cy="221036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3758173" y="3429000"/>
            <a:ext cx="2588559" cy="2667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 flipV="1">
            <a:off x="3758173" y="4419321"/>
            <a:ext cx="1035143" cy="1676680"/>
          </a:xfrm>
          <a:prstGeom prst="line">
            <a:avLst/>
          </a:prstGeom>
          <a:noFill/>
          <a:ln w="381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 flipV="1">
            <a:off x="3758173" y="2819681"/>
            <a:ext cx="1997449" cy="3276319"/>
          </a:xfrm>
          <a:prstGeom prst="line">
            <a:avLst/>
          </a:prstGeom>
          <a:noFill/>
          <a:ln w="38100">
            <a:solidFill>
              <a:srgbClr val="66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5016034" y="4343681"/>
            <a:ext cx="1035143" cy="3039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681382" y="3534056"/>
            <a:ext cx="1861578" cy="11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optimal LP solution: x=2.5, y=2.5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(objective 12.5)</a:t>
            </a:r>
          </a:p>
        </p:txBody>
      </p:sp>
      <p:sp>
        <p:nvSpPr>
          <p:cNvPr id="229399" name="Oval 23"/>
          <p:cNvSpPr>
            <a:spLocks noChangeArrowheads="1"/>
          </p:cNvSpPr>
          <p:nvPr/>
        </p:nvSpPr>
        <p:spPr bwMode="auto">
          <a:xfrm>
            <a:off x="3683934" y="4343681"/>
            <a:ext cx="148478" cy="15268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9400" name="Oval 24"/>
          <p:cNvSpPr>
            <a:spLocks noChangeArrowheads="1"/>
          </p:cNvSpPr>
          <p:nvPr/>
        </p:nvSpPr>
        <p:spPr bwMode="auto">
          <a:xfrm>
            <a:off x="3683934" y="4877361"/>
            <a:ext cx="148478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9401" name="Oval 25"/>
          <p:cNvSpPr>
            <a:spLocks noChangeArrowheads="1"/>
          </p:cNvSpPr>
          <p:nvPr/>
        </p:nvSpPr>
        <p:spPr bwMode="auto">
          <a:xfrm>
            <a:off x="3683934" y="5409640"/>
            <a:ext cx="148478" cy="152681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9402" name="Oval 26"/>
          <p:cNvSpPr>
            <a:spLocks noChangeArrowheads="1"/>
          </p:cNvSpPr>
          <p:nvPr/>
        </p:nvSpPr>
        <p:spPr bwMode="auto">
          <a:xfrm>
            <a:off x="3683934" y="6020361"/>
            <a:ext cx="148478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9403" name="Oval 27"/>
          <p:cNvSpPr>
            <a:spLocks noChangeArrowheads="1"/>
          </p:cNvSpPr>
          <p:nvPr/>
        </p:nvSpPr>
        <p:spPr bwMode="auto">
          <a:xfrm>
            <a:off x="4646240" y="4343681"/>
            <a:ext cx="147077" cy="152680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9404" name="Oval 28"/>
          <p:cNvSpPr>
            <a:spLocks noChangeArrowheads="1"/>
          </p:cNvSpPr>
          <p:nvPr/>
        </p:nvSpPr>
        <p:spPr bwMode="auto">
          <a:xfrm>
            <a:off x="5016034" y="4877361"/>
            <a:ext cx="147077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9405" name="Oval 29"/>
          <p:cNvSpPr>
            <a:spLocks noChangeArrowheads="1"/>
          </p:cNvSpPr>
          <p:nvPr/>
        </p:nvSpPr>
        <p:spPr bwMode="auto">
          <a:xfrm>
            <a:off x="5311589" y="5409640"/>
            <a:ext cx="148478" cy="152681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229406" name="Oval 30"/>
          <p:cNvSpPr>
            <a:spLocks noChangeArrowheads="1"/>
          </p:cNvSpPr>
          <p:nvPr/>
        </p:nvSpPr>
        <p:spPr bwMode="auto">
          <a:xfrm>
            <a:off x="5607144" y="6020361"/>
            <a:ext cx="148478" cy="151279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/>
            <a:endParaRPr lang="en-US" altLang="en-US" sz="2118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497762" y="2391056"/>
            <a:ext cx="1861577" cy="11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optimal IP solution: x=2, y=3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(objective 12)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4793316" y="3657321"/>
            <a:ext cx="296956" cy="6093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9409" name="Line 33"/>
          <p:cNvSpPr>
            <a:spLocks noChangeShapeType="1"/>
          </p:cNvSpPr>
          <p:nvPr/>
        </p:nvSpPr>
        <p:spPr bwMode="auto">
          <a:xfrm>
            <a:off x="3758173" y="4419320"/>
            <a:ext cx="96230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9410" name="Line 34"/>
          <p:cNvSpPr>
            <a:spLocks noChangeShapeType="1"/>
          </p:cNvSpPr>
          <p:nvPr/>
        </p:nvSpPr>
        <p:spPr bwMode="auto">
          <a:xfrm>
            <a:off x="3758173" y="4953000"/>
            <a:ext cx="1332099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9411" name="Line 35"/>
          <p:cNvSpPr>
            <a:spLocks noChangeShapeType="1"/>
          </p:cNvSpPr>
          <p:nvPr/>
        </p:nvSpPr>
        <p:spPr bwMode="auto">
          <a:xfrm>
            <a:off x="3758174" y="5486681"/>
            <a:ext cx="1627654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>
            <a:off x="3758174" y="6096000"/>
            <a:ext cx="1923209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7147953" y="4647640"/>
            <a:ext cx="1861577" cy="11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>
            <a:spAutoFit/>
          </a:bodyPr>
          <a:lstStyle>
            <a:lvl1pPr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1pPr>
            <a:lvl2pPr marL="742950" indent="-28575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2pPr>
            <a:lvl3pPr marL="11430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3pPr>
            <a:lvl4pPr marL="16002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4pPr>
            <a:lvl5pPr marL="2057400" indent="-228600" defTabSz="509588" eaLnBrk="0" hangingPunct="0"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5pPr>
            <a:lvl6pPr marL="25146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6pPr>
            <a:lvl7pPr marL="29718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7pPr>
            <a:lvl8pPr marL="34290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8pPr>
            <a:lvl9pPr marL="3886200" indent="-228600" algn="ctr" defTabSz="509588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Times New Roman" charset="0"/>
                <a:ea typeface="SimSun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optimal MIP solution: x=2.75, y=2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765">
                <a:latin typeface="Arial" charset="0"/>
              </a:rPr>
              <a:t>(objective 12.25)</a:t>
            </a:r>
          </a:p>
        </p:txBody>
      </p:sp>
      <p:sp>
        <p:nvSpPr>
          <p:cNvPr id="229414" name="Line 38"/>
          <p:cNvSpPr>
            <a:spLocks noChangeShapeType="1"/>
          </p:cNvSpPr>
          <p:nvPr/>
        </p:nvSpPr>
        <p:spPr bwMode="auto">
          <a:xfrm flipH="1" flipV="1">
            <a:off x="5163111" y="4953000"/>
            <a:ext cx="2071688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42" name="TextBox 41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FFD1A-0BA9-EE4D-9D5D-AE6529FC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/>
      <p:bldP spid="229399" grpId="0" animBg="1"/>
      <p:bldP spid="229400" grpId="0" animBg="1"/>
      <p:bldP spid="229401" grpId="0" animBg="1"/>
      <p:bldP spid="229402" grpId="0" animBg="1"/>
      <p:bldP spid="229403" grpId="0" animBg="1"/>
      <p:bldP spid="229404" grpId="0" animBg="1"/>
      <p:bldP spid="229405" grpId="0" animBg="1"/>
      <p:bldP spid="229406" grpId="0" animBg="1"/>
      <p:bldP spid="229409" grpId="0" animBg="1"/>
      <p:bldP spid="229410" grpId="0" animBg="1"/>
      <p:bldP spid="229411" grpId="0" animBg="1"/>
      <p:bldP spid="229412" grpId="0" animBg="1"/>
      <p:bldP spid="229413" grpId="0"/>
      <p:bldP spid="2294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programs can be solved in </a:t>
            </a:r>
            <a:r>
              <a:rPr lang="en-US" dirty="0">
                <a:solidFill>
                  <a:schemeClr val="tx2"/>
                </a:solidFill>
              </a:rPr>
              <a:t>polynomial time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we can represent a problem as a compact LP, we can solve that problem in polynomial time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2-player zero-sum Nash equilibrium computation</a:t>
            </a:r>
          </a:p>
          <a:p>
            <a:r>
              <a:rPr lang="en-US" dirty="0"/>
              <a:t>General (mixed) integer programs are </a:t>
            </a:r>
            <a:r>
              <a:rPr lang="en-US" dirty="0">
                <a:solidFill>
                  <a:schemeClr val="tx2"/>
                </a:solidFill>
              </a:rPr>
              <a:t>NP-hard</a:t>
            </a:r>
            <a:r>
              <a:rPr lang="en-US" dirty="0"/>
              <a:t> to solve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General Nash equilibrium computation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Computation of (most) </a:t>
            </a:r>
            <a:r>
              <a:rPr lang="en-US" dirty="0" err="1"/>
              <a:t>Stackelberg</a:t>
            </a:r>
            <a:r>
              <a:rPr lang="en-US" dirty="0"/>
              <a:t> problems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Many general allocation problems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84677" y="4691825"/>
            <a:ext cx="3517998" cy="2103578"/>
            <a:chOff x="5184677" y="4691825"/>
            <a:chExt cx="3517998" cy="21035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4677" y="4691825"/>
              <a:ext cx="3517998" cy="18652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63858" y="6487626"/>
              <a:ext cx="2926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[Thanks Zico </a:t>
              </a:r>
              <a:r>
                <a:rPr lang="en-US" sz="1400" i="1" dirty="0" err="1"/>
                <a:t>Kolter</a:t>
              </a:r>
              <a:r>
                <a:rPr lang="en-US" sz="1400" i="1" dirty="0"/>
                <a:t>]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CF440-C4DB-0744-A292-BA05E072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Relaxation, B&amp;B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Given an IP, the </a:t>
            </a:r>
            <a:r>
              <a:rPr lang="en-US" dirty="0">
                <a:solidFill>
                  <a:schemeClr val="tx2"/>
                </a:solidFill>
              </a:rPr>
              <a:t>LP relaxation </a:t>
            </a:r>
            <a:r>
              <a:rPr lang="en-US" dirty="0"/>
              <a:t>of that IP is the same program with any integrality constraints removed.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 a maximization problem, LP OPT </a:t>
            </a:r>
            <a:r>
              <a:rPr lang="en-US" b="0" u="sng" dirty="0"/>
              <a:t>&gt;</a:t>
            </a:r>
            <a:r>
              <a:rPr lang="en-US" b="0" dirty="0"/>
              <a:t> IP OPT.  Why?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So, we can use this as a </a:t>
            </a:r>
            <a:r>
              <a:rPr lang="en-US" b="0" dirty="0">
                <a:solidFill>
                  <a:schemeClr val="tx2"/>
                </a:solidFill>
              </a:rPr>
              <a:t>PTIME upper bound</a:t>
            </a:r>
            <a:r>
              <a:rPr lang="en-US" b="0" dirty="0"/>
              <a:t> during search</a:t>
            </a:r>
          </a:p>
          <a:p>
            <a:r>
              <a:rPr lang="en-US" dirty="0">
                <a:solidFill>
                  <a:schemeClr val="tx2"/>
                </a:solidFill>
              </a:rPr>
              <a:t>Branch and bound</a:t>
            </a:r>
            <a:r>
              <a:rPr lang="en-US" dirty="0"/>
              <a:t> (for maximization of binary IPs):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Start with no variable assignments at the root of a tree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Split the search space in two by branching on a variable.  First, set it to 0, see how that affects the objective: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If upper bound (LPR) of branch is worse than incumbent best solution, prune this branch and backtrack (aka set </a:t>
            </a:r>
            <a:r>
              <a:rPr lang="en-US" dirty="0" err="1"/>
              <a:t>var</a:t>
            </a:r>
            <a:r>
              <a:rPr lang="en-US" dirty="0"/>
              <a:t> to 1)</a:t>
            </a:r>
          </a:p>
          <a:p>
            <a:pPr marL="800100" lvl="1" indent="-342900"/>
            <a:r>
              <a:rPr lang="en-US" dirty="0"/>
              <a:t>Otherwise, possibly continue branching until all variables are set, or until all subtrees are pruned, or until LP = IP</a:t>
            </a:r>
          </a:p>
          <a:p>
            <a:r>
              <a:rPr lang="en-US" dirty="0"/>
              <a:t>Tighter LP relaxations </a:t>
            </a:r>
            <a:r>
              <a:rPr lang="en-US" dirty="0">
                <a:sym typeface="Wingdings"/>
              </a:rPr>
              <a:t> aggressive pruning  smaller trees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C3E3D-24DD-B74D-998A-3A24DD92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just an </a:t>
            </a:r>
            <a:r>
              <a:rPr lang="en-US" dirty="0">
                <a:solidFill>
                  <a:schemeClr val="tx2"/>
                </a:solidFill>
              </a:rPr>
              <a:t>optimization problem</a:t>
            </a:r>
            <a:r>
              <a:rPr lang="en-US" dirty="0"/>
              <a:t>.</a:t>
            </a:r>
          </a:p>
          <a:p>
            <a:r>
              <a:rPr lang="en-US" dirty="0"/>
              <a:t>Blame this guy: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George </a:t>
            </a:r>
            <a:r>
              <a:rPr lang="en-US" dirty="0" err="1"/>
              <a:t>Dantzig</a:t>
            </a:r>
            <a:r>
              <a:rPr lang="en-US" dirty="0"/>
              <a:t> (Maryland alumnus!)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Focused on solving US military logistic</a:t>
            </a:r>
            <a:br>
              <a:rPr lang="en-US" dirty="0"/>
            </a:br>
            <a:r>
              <a:rPr lang="en-US" dirty="0"/>
              <a:t>scheduling problems aka </a:t>
            </a:r>
            <a:r>
              <a:rPr lang="en-US" dirty="0">
                <a:solidFill>
                  <a:schemeClr val="tx2"/>
                </a:solidFill>
              </a:rPr>
              <a:t>programs</a:t>
            </a:r>
          </a:p>
          <a:p>
            <a:r>
              <a:rPr lang="en-US" dirty="0"/>
              <a:t>Solving (un)constrained optimization problems is much older: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Newton (e.g., Newton’s method for roots)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Gauss (e.g., Gauss-Newton’s non-linear regression)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Lagrange (e.g., Lagrange multipliers)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“Programming?”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529" y="1454940"/>
            <a:ext cx="1620671" cy="20708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3C1E4-BD1B-4C41-953F-A23DDE1A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3CA8-E913-4C96-A4BB-3A56ABFA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2FDFC-12F7-4757-BCC3-B790928D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4014-5AFB-450E-9640-EFA8145447B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438CB4-115F-4B96-826D-A6289D475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6383" y="1524318"/>
            <a:ext cx="8815521" cy="4435835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E2713EE-C24B-406C-BDAB-9556FC1C2A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430" y="3179930"/>
            <a:ext cx="1223683" cy="498140"/>
          </a:xfrm>
          <a:prstGeom prst="rect">
            <a:avLst/>
          </a:prstGeom>
        </p:spPr>
      </p:pic>
      <p:pic>
        <p:nvPicPr>
          <p:cNvPr id="8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6DBD671-0407-4F2B-80B0-C845C7D02C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024" y="3179930"/>
            <a:ext cx="1149725" cy="4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3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“Trimming down” the LP polytope – while maintaining all feasible IP points – results in tighter bounds:</a:t>
            </a:r>
          </a:p>
          <a:p>
            <a:pPr marL="160020" indent="-342900">
              <a:buFont typeface="Arial" charset="0"/>
              <a:buChar char="•"/>
            </a:pPr>
            <a:r>
              <a:rPr lang="en-US" b="0" dirty="0"/>
              <a:t>Extra linear constraints, called </a:t>
            </a:r>
            <a:r>
              <a:rPr lang="en-US" b="0" dirty="0">
                <a:solidFill>
                  <a:schemeClr val="tx2"/>
                </a:solidFill>
              </a:rPr>
              <a:t>cuts</a:t>
            </a:r>
            <a:r>
              <a:rPr lang="en-US" b="0" dirty="0"/>
              <a:t>, are valid to add if they remove no integral points</a:t>
            </a:r>
          </a:p>
          <a:p>
            <a:endParaRPr lang="en-US" dirty="0"/>
          </a:p>
          <a:p>
            <a:r>
              <a:rPr lang="en-US" dirty="0"/>
              <a:t>Lots of cuts!  Which should we add?</a:t>
            </a:r>
            <a:endParaRPr lang="en-US" b="0" dirty="0"/>
          </a:p>
          <a:p>
            <a:r>
              <a:rPr lang="en-US" dirty="0"/>
              <a:t>Can cuts be computed quickly?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Some families of cuts can be generated quickly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Often just generate and test </a:t>
            </a:r>
            <a:r>
              <a:rPr lang="en-US" b="0" dirty="0" err="1"/>
              <a:t>separability</a:t>
            </a:r>
            <a:r>
              <a:rPr lang="en-US" dirty="0"/>
              <a:t>  </a:t>
            </a:r>
          </a:p>
          <a:p>
            <a:r>
              <a:rPr lang="en-US" dirty="0"/>
              <a:t>Sparse coefficients?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6B269-1DF3-D74D-BF57-8C706020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Plane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13039" y="5690259"/>
                <a:ext cx="3110144" cy="412421"/>
              </a:xfrm>
              <a:prstGeom prst="rect">
                <a:avLst/>
              </a:prstGeom>
              <a:noFill/>
            </p:spPr>
            <p:txBody>
              <a:bodyPr wrap="square" lIns="73152" tIns="36576" rIns="73152" bIns="36576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={</m:t>
                      </m:r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039" y="5690259"/>
                <a:ext cx="3110144" cy="412421"/>
              </a:xfrm>
              <a:prstGeom prst="rect">
                <a:avLst/>
              </a:prstGeom>
              <a:blipFill rotWithShape="1">
                <a:blip r:embed="rId5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885436" y="2127746"/>
            <a:ext cx="3614057" cy="2987977"/>
            <a:chOff x="2885436" y="2127746"/>
            <a:chExt cx="3614057" cy="298797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907206" y="2127746"/>
              <a:ext cx="2886754" cy="67647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573166" y="3862485"/>
              <a:ext cx="926326" cy="125323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793962" y="2133193"/>
              <a:ext cx="705531" cy="1729293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907206" y="2783286"/>
              <a:ext cx="852766" cy="182589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63056" y="4585856"/>
              <a:ext cx="1810111" cy="52986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885436" y="3715927"/>
                  <a:ext cx="653143" cy="566309"/>
                </a:xfrm>
                <a:prstGeom prst="rect">
                  <a:avLst/>
                </a:prstGeom>
                <a:noFill/>
              </p:spPr>
              <p:txBody>
                <a:bodyPr wrap="square" lIns="73152" tIns="36576" rIns="73152" bIns="36576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436" y="3715927"/>
                  <a:ext cx="653143" cy="56630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3832453" y="3090694"/>
            <a:ext cx="1454083" cy="1357854"/>
            <a:chOff x="3832453" y="3090694"/>
            <a:chExt cx="1454083" cy="13578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882258" y="3090694"/>
              <a:ext cx="1321113" cy="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240806" y="3882239"/>
                  <a:ext cx="653143" cy="566309"/>
                </a:xfrm>
                <a:prstGeom prst="rect">
                  <a:avLst/>
                </a:prstGeom>
                <a:noFill/>
              </p:spPr>
              <p:txBody>
                <a:bodyPr wrap="square" lIns="73152" tIns="36576" rIns="73152" bIns="36576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US" sz="2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806" y="3882239"/>
                  <a:ext cx="653143" cy="56630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/>
            <p:nvPr/>
          </p:nvCxnSpPr>
          <p:spPr>
            <a:xfrm flipV="1">
              <a:off x="3901649" y="4403367"/>
              <a:ext cx="1321113" cy="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6" idx="4"/>
              <a:endCxn id="30" idx="0"/>
            </p:cNvCxnSpPr>
            <p:nvPr/>
          </p:nvCxnSpPr>
          <p:spPr>
            <a:xfrm>
              <a:off x="3832453" y="3178994"/>
              <a:ext cx="7123" cy="114124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279413" y="3187145"/>
              <a:ext cx="7123" cy="114124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005733" y="2008910"/>
            <a:ext cx="1045029" cy="752763"/>
            <a:chOff x="2005733" y="2008910"/>
            <a:chExt cx="1045029" cy="752763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005733" y="2133192"/>
              <a:ext cx="1045029" cy="62848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26985" y="2008910"/>
                  <a:ext cx="442877" cy="566309"/>
                </a:xfrm>
                <a:prstGeom prst="rect">
                  <a:avLst/>
                </a:prstGeom>
                <a:noFill/>
              </p:spPr>
              <p:txBody>
                <a:bodyPr wrap="none" lIns="73152" tIns="36576" rIns="73152" bIns="36576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985" y="2008910"/>
                  <a:ext cx="442877" cy="56630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Connector 42"/>
          <p:cNvCxnSpPr/>
          <p:nvPr/>
        </p:nvCxnSpPr>
        <p:spPr>
          <a:xfrm>
            <a:off x="4033156" y="2304472"/>
            <a:ext cx="3511451" cy="5541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52851" y="2183165"/>
            <a:ext cx="3562349" cy="8295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5-Point Star 47"/>
          <p:cNvSpPr/>
          <p:nvPr/>
        </p:nvSpPr>
        <p:spPr>
          <a:xfrm>
            <a:off x="5728648" y="2072329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23230" y="1759527"/>
                <a:ext cx="458844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30" y="1759527"/>
                <a:ext cx="458844" cy="3816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36329" y="2275722"/>
                <a:ext cx="452881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329" y="2275722"/>
                <a:ext cx="452881" cy="3816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914400" y="1676400"/>
            <a:ext cx="7331888" cy="3985447"/>
            <a:chOff x="914400" y="1676400"/>
            <a:chExt cx="7331888" cy="3985447"/>
          </a:xfrm>
        </p:grpSpPr>
        <p:sp>
          <p:nvSpPr>
            <p:cNvPr id="17" name="Oval 16"/>
            <p:cNvSpPr/>
            <p:nvPr/>
          </p:nvSpPr>
          <p:spPr>
            <a:xfrm>
              <a:off x="5203372" y="30127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14400" y="1676400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63561" y="1682704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006437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363561" y="3012740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52851" y="1682704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03372" y="1682704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52851" y="30127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628679" y="1702331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628679" y="3032367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21522" y="4313937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370685" y="4320240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59972" y="43202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10494" y="43202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35803" y="4339867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21522" y="5456337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370685" y="5462640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759972" y="54626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210494" y="5462640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35803" y="5482267"/>
              <a:ext cx="159204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79962" y="1715655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079962" y="3045691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087085" y="4353192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087085" y="5495592"/>
              <a:ext cx="159203" cy="166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anchor="ctr"/>
            <a:lstStyle/>
            <a:p>
              <a:pPr algn="ctr">
                <a:defRPr/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200400" y="6102680"/>
                <a:ext cx="31400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200" i="1" dirty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2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conv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2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hull</m:t>
                      </m:r>
                      <m:d>
                        <m:dPr>
                          <m:ctrlP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  <m:r>
                            <a:rPr lang="en-US" sz="22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US" sz="2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02680"/>
                <a:ext cx="3140027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>
            <a:off x="3919176" y="2127746"/>
            <a:ext cx="2868707" cy="198705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5-Point Star 68"/>
          <p:cNvSpPr/>
          <p:nvPr/>
        </p:nvSpPr>
        <p:spPr>
          <a:xfrm>
            <a:off x="4343400" y="2403764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2005733" y="2403764"/>
            <a:ext cx="5766667" cy="125383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5-Point Star 74"/>
          <p:cNvSpPr/>
          <p:nvPr/>
        </p:nvSpPr>
        <p:spPr>
          <a:xfrm>
            <a:off x="5822023" y="2286000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>
            <a:off x="4593771" y="2327564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341756" y="1981200"/>
                <a:ext cx="458844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756" y="1981200"/>
                <a:ext cx="458844" cy="3816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14800" y="2437757"/>
                <a:ext cx="458844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437757"/>
                <a:ext cx="458844" cy="3816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73424" y="3096623"/>
                <a:ext cx="720069" cy="438518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424" y="3096623"/>
                <a:ext cx="720069" cy="438518"/>
              </a:xfrm>
              <a:prstGeom prst="rect">
                <a:avLst/>
              </a:prstGeom>
              <a:blipFill rotWithShape="1">
                <a:blip r:embed="rId1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5-Point Star 58"/>
          <p:cNvSpPr/>
          <p:nvPr/>
        </p:nvSpPr>
        <p:spPr>
          <a:xfrm>
            <a:off x="5131130" y="2895600"/>
            <a:ext cx="279070" cy="313799"/>
          </a:xfrm>
          <a:prstGeom prst="star5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2005733" y="2466543"/>
            <a:ext cx="5309467" cy="65473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5-Point Star 91"/>
          <p:cNvSpPr/>
          <p:nvPr/>
        </p:nvSpPr>
        <p:spPr>
          <a:xfrm>
            <a:off x="4876800" y="2763982"/>
            <a:ext cx="130629" cy="110836"/>
          </a:xfrm>
          <a:prstGeom prst="star5">
            <a:avLst/>
          </a:prstGeom>
          <a:solidFill>
            <a:srgbClr val="FFFF00"/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spcCol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875156" y="2513957"/>
                <a:ext cx="458844" cy="381643"/>
              </a:xfrm>
              <a:prstGeom prst="rect">
                <a:avLst/>
              </a:prstGeom>
              <a:noFill/>
            </p:spPr>
            <p:txBody>
              <a:bodyPr wrap="none" lIns="73152" tIns="36576" rIns="73152" bIns="36576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56" y="2513957"/>
                <a:ext cx="458844" cy="38164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D8032-BA64-324E-A264-F3AC739F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5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70"/>
    </mc:Choice>
    <mc:Fallback xmlns="">
      <p:transition spd="slow" advTm="50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  <p:bldP spid="51" grpId="0"/>
      <p:bldP spid="90" grpId="0"/>
      <p:bldP spid="69" grpId="0" animBg="1"/>
      <p:bldP spid="75" grpId="0" animBg="1"/>
      <p:bldP spid="81" grpId="0" animBg="1"/>
      <p:bldP spid="82" grpId="0"/>
      <p:bldP spid="84" grpId="0"/>
      <p:bldP spid="58" grpId="0"/>
      <p:bldP spid="59" grpId="0" animBg="1"/>
      <p:bldP spid="92" grpId="0" animBg="1"/>
      <p:bldP spid="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152718"/>
            <a:ext cx="6998677" cy="1371600"/>
          </a:xfrm>
        </p:spPr>
        <p:txBody>
          <a:bodyPr/>
          <a:lstStyle/>
          <a:p>
            <a:r>
              <a:rPr lang="en-US" dirty="0"/>
              <a:t>Cutting Plane Method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620000" cy="4736068"/>
          </a:xfrm>
        </p:spPr>
        <p:txBody>
          <a:bodyPr>
            <a:normAutofit/>
          </a:bodyPr>
          <a:lstStyle/>
          <a:p>
            <a:r>
              <a:rPr lang="en-US" dirty="0"/>
              <a:t>Starting LP. Start with the LP relaxation of the given IP to obtain basic optimal solution x</a:t>
            </a:r>
          </a:p>
          <a:p>
            <a:r>
              <a:rPr lang="en-US" dirty="0"/>
              <a:t>Repeat until x is integral:</a:t>
            </a:r>
          </a:p>
          <a:p>
            <a:pPr marL="160020" indent="-342900">
              <a:buFont typeface="Arial" charset="0"/>
              <a:buChar char="•"/>
            </a:pPr>
            <a:r>
              <a:rPr lang="en-US" dirty="0"/>
              <a:t>Add Cuts.</a:t>
            </a:r>
            <a:r>
              <a:rPr lang="en-US" b="0" dirty="0"/>
              <a:t> Find a linear inequality that is valid for the convex hull of integer solutions but violated by </a:t>
            </a:r>
            <a:r>
              <a:rPr lang="en-US" dirty="0"/>
              <a:t>x</a:t>
            </a:r>
            <a:r>
              <a:rPr lang="en-US" b="0" dirty="0"/>
              <a:t> and add it to the LP</a:t>
            </a:r>
          </a:p>
          <a:p>
            <a:pPr marL="160020" indent="-342900">
              <a:buFont typeface="Arial" charset="0"/>
              <a:buChar char="•"/>
            </a:pPr>
            <a:r>
              <a:rPr lang="en-US" dirty="0"/>
              <a:t>Re-solve LP.</a:t>
            </a:r>
            <a:r>
              <a:rPr lang="en-US" b="0" dirty="0"/>
              <a:t> Obtain basic optimal solution </a:t>
            </a:r>
            <a:r>
              <a:rPr lang="en-US" dirty="0"/>
              <a:t>x</a:t>
            </a:r>
          </a:p>
          <a:p>
            <a:endParaRPr lang="en-US" b="0" dirty="0"/>
          </a:p>
          <a:p>
            <a:r>
              <a:rPr lang="en-US" dirty="0">
                <a:solidFill>
                  <a:schemeClr val="tx2"/>
                </a:solidFill>
              </a:rPr>
              <a:t>Can integrate into branch and bound (“branch and cut”) – cuts will tighten the LP relaxation at the root or in the tree.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D5C67-72C6-0446-B3F9-1F64F9E3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2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0"/>
    </mc:Choice>
    <mc:Fallback xmlns="">
      <p:transition spd="slow" advTm="25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Practical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310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{CPLEX, </a:t>
            </a:r>
            <a:r>
              <a:rPr lang="en-US" dirty="0" err="1"/>
              <a:t>Gurobi</a:t>
            </a:r>
            <a:r>
              <a:rPr lang="en-US" dirty="0"/>
              <a:t>, SCIP, COIN-OR}: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Variety of problems: LPs, MIPs, QPs, QCPs, CSPs, </a:t>
            </a:r>
            <a:r>
              <a:rPr lang="is-IS" b="0" dirty="0"/>
              <a:t>…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CPLEX and </a:t>
            </a:r>
            <a:r>
              <a:rPr lang="en-US" b="0" dirty="0" err="1"/>
              <a:t>Gurobi</a:t>
            </a:r>
            <a:r>
              <a:rPr lang="en-US" b="0" dirty="0"/>
              <a:t> are for-profit, but will give </a:t>
            </a:r>
            <a:r>
              <a:rPr lang="en-US" b="0" dirty="0">
                <a:solidFill>
                  <a:schemeClr val="tx2"/>
                </a:solidFill>
              </a:rPr>
              <a:t>free, complete copies </a:t>
            </a:r>
            <a:r>
              <a:rPr lang="en-US" b="0" dirty="0"/>
              <a:t>for academic use (look up “Academic Initiative”)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SCIP is free for non-commercial use, COIN-OR project is free-free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Bindings for most of the languages you’d use</a:t>
            </a:r>
          </a:p>
          <a:p>
            <a:r>
              <a:rPr lang="en-US" dirty="0" err="1"/>
              <a:t>cvxopt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Fairly general convex optimization problem solver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Lots of reasonable bindings (e.g., http://</a:t>
            </a:r>
            <a:r>
              <a:rPr lang="en-US" b="0" dirty="0" err="1"/>
              <a:t>www.cvxpy.org</a:t>
            </a:r>
            <a:r>
              <a:rPr lang="en-US" b="0" dirty="0"/>
              <a:t>/)</a:t>
            </a:r>
          </a:p>
          <a:p>
            <a:r>
              <a:rPr lang="en-US" dirty="0"/>
              <a:t>{</a:t>
            </a:r>
            <a:r>
              <a:rPr lang="en-US" dirty="0" err="1"/>
              <a:t>Matlab</a:t>
            </a:r>
            <a:r>
              <a:rPr lang="en-US" dirty="0"/>
              <a:t>, Mathematica, Octave}: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Built in LP solvers, toolkits for pretty much everything else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If you can hook into a specialized toolkit from here (CPLEX, </a:t>
            </a:r>
            <a:r>
              <a:rPr lang="en-US" b="0" dirty="0" err="1"/>
              <a:t>cvxopt</a:t>
            </a:r>
            <a:r>
              <a:rPr lang="en-US" b="0" dirty="0"/>
              <a:t>), do it</a:t>
            </a:r>
          </a:p>
          <a:p>
            <a:r>
              <a:rPr lang="en-US" dirty="0" err="1"/>
              <a:t>Bonmin</a:t>
            </a:r>
            <a:r>
              <a:rPr lang="en-US" dirty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If your problem looks truly crazy – very nonlinear, but with some differentiability – look at global solvers like </a:t>
            </a:r>
            <a:r>
              <a:rPr lang="en-US" b="0" dirty="0" err="1"/>
              <a:t>Bonmin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0044E-C1B9-D344-B815-2FC66594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Model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General math program:</a:t>
            </a:r>
            <a:br>
              <a:rPr lang="en-US" altLang="ko-KR" dirty="0"/>
            </a:br>
            <a:r>
              <a:rPr lang="en-US" altLang="ko-KR" dirty="0"/>
              <a:t>	</a:t>
            </a:r>
          </a:p>
          <a:p>
            <a:r>
              <a:rPr lang="en-US" altLang="ko-KR" dirty="0"/>
              <a:t>	</a:t>
            </a:r>
            <a:r>
              <a:rPr lang="en-US" altLang="ko-KR" b="0" dirty="0"/>
              <a:t>min/max  	</a:t>
            </a:r>
            <a:r>
              <a:rPr lang="en-US" altLang="ko-KR" b="0" i="1" dirty="0"/>
              <a:t>f</a:t>
            </a:r>
            <a:r>
              <a:rPr lang="en-US" altLang="ko-KR" b="0" dirty="0"/>
              <a:t>(</a:t>
            </a:r>
            <a:r>
              <a:rPr lang="en-US" altLang="ko-KR" i="1" dirty="0"/>
              <a:t>x</a:t>
            </a:r>
            <a:r>
              <a:rPr lang="en-US" altLang="ko-KR" b="0" dirty="0"/>
              <a:t>)</a:t>
            </a:r>
          </a:p>
          <a:p>
            <a:r>
              <a:rPr lang="en-US" altLang="ko-KR" b="0" dirty="0"/>
              <a:t>             	subject to  	</a:t>
            </a:r>
            <a:r>
              <a:rPr lang="en-US" altLang="ko-KR" b="0" i="1" dirty="0" err="1"/>
              <a:t>g</a:t>
            </a:r>
            <a:r>
              <a:rPr lang="en-US" altLang="ko-KR" b="0" i="1" baseline="-25000" dirty="0" err="1"/>
              <a:t>i</a:t>
            </a:r>
            <a:r>
              <a:rPr lang="en-US" altLang="ko-KR" b="0" dirty="0"/>
              <a:t>(</a:t>
            </a:r>
            <a:r>
              <a:rPr lang="en-US" altLang="ko-KR" dirty="0"/>
              <a:t>x</a:t>
            </a:r>
            <a:r>
              <a:rPr lang="en-US" altLang="ko-KR" b="0" dirty="0"/>
              <a:t>) </a:t>
            </a:r>
            <a:r>
              <a:rPr lang="en-US" altLang="ko-KR" b="0" dirty="0">
                <a:sym typeface="Symbol" charset="2"/>
              </a:rPr>
              <a:t> 0,     </a:t>
            </a:r>
            <a:r>
              <a:rPr lang="en-US" altLang="ko-KR" b="0" dirty="0" err="1">
                <a:sym typeface="Symbol" charset="2"/>
              </a:rPr>
              <a:t>i</a:t>
            </a:r>
            <a:r>
              <a:rPr lang="en-US" altLang="ko-KR" b="0" dirty="0">
                <a:sym typeface="Symbol" charset="2"/>
              </a:rPr>
              <a:t> = 1, ..., </a:t>
            </a:r>
            <a:r>
              <a:rPr lang="en-US" altLang="ko-KR" b="0" i="1" dirty="0">
                <a:sym typeface="Symbol" charset="2"/>
              </a:rPr>
              <a:t>m</a:t>
            </a:r>
          </a:p>
          <a:p>
            <a:r>
              <a:rPr lang="en-US" altLang="ko-KR" b="0" dirty="0">
                <a:sym typeface="Symbol" charset="2"/>
              </a:rPr>
              <a:t>			</a:t>
            </a:r>
            <a:r>
              <a:rPr lang="en-US" altLang="ko-KR" b="0" i="1" dirty="0" err="1">
                <a:sym typeface="Symbol" charset="2"/>
              </a:rPr>
              <a:t>h</a:t>
            </a:r>
            <a:r>
              <a:rPr lang="en-US" altLang="ko-KR" b="0" i="1" baseline="-25000" dirty="0" err="1">
                <a:sym typeface="Symbol" charset="2"/>
              </a:rPr>
              <a:t>j</a:t>
            </a:r>
            <a:r>
              <a:rPr lang="en-US" altLang="ko-KR" b="0" dirty="0">
                <a:sym typeface="Symbol" charset="2"/>
              </a:rPr>
              <a:t>(</a:t>
            </a:r>
            <a:r>
              <a:rPr lang="en-US" altLang="ko-KR" dirty="0">
                <a:sym typeface="Symbol" charset="2"/>
              </a:rPr>
              <a:t>x</a:t>
            </a:r>
            <a:r>
              <a:rPr lang="en-US" altLang="ko-KR" b="0" dirty="0">
                <a:sym typeface="Symbol" charset="2"/>
              </a:rPr>
              <a:t>) = 0,    j = 1, ..., </a:t>
            </a:r>
            <a:r>
              <a:rPr lang="en-US" altLang="ko-KR" b="0" i="1" dirty="0">
                <a:sym typeface="Symbol" charset="2"/>
              </a:rPr>
              <a:t>k</a:t>
            </a:r>
          </a:p>
          <a:p>
            <a:r>
              <a:rPr lang="en-US" altLang="ko-KR" b="0" dirty="0">
                <a:sym typeface="Symbol" charset="2"/>
              </a:rPr>
              <a:t>			</a:t>
            </a:r>
            <a:r>
              <a:rPr lang="en-US" altLang="ko-KR" dirty="0">
                <a:sym typeface="Symbol" charset="2"/>
              </a:rPr>
              <a:t>x</a:t>
            </a:r>
            <a:r>
              <a:rPr lang="en-US" altLang="ko-KR" b="0" dirty="0">
                <a:sym typeface="Symbol" charset="2"/>
              </a:rPr>
              <a:t>  </a:t>
            </a:r>
            <a:r>
              <a:rPr lang="en-US" altLang="ko-KR" b="0" i="1" dirty="0">
                <a:sym typeface="Symbol" charset="2"/>
              </a:rPr>
              <a:t>X</a:t>
            </a:r>
            <a:r>
              <a:rPr lang="en-US" altLang="ko-KR" b="0" dirty="0">
                <a:sym typeface="Symbol" charset="2"/>
              </a:rPr>
              <a:t>  </a:t>
            </a:r>
            <a:r>
              <a:rPr lang="en-US" altLang="en-US" b="0" dirty="0">
                <a:ea typeface="Arial" charset="0"/>
                <a:cs typeface="Arial" charset="0"/>
                <a:sym typeface="Symbol" charset="2"/>
              </a:rPr>
              <a:t></a:t>
            </a:r>
            <a:r>
              <a:rPr lang="en-US" altLang="ko-KR" b="0" baseline="30000" dirty="0">
                <a:sym typeface="Symbol" charset="2"/>
              </a:rPr>
              <a:t>n</a:t>
            </a:r>
            <a:endParaRPr lang="en-US" altLang="ko-KR" b="0" dirty="0">
              <a:sym typeface="Symbol" charset="2"/>
            </a:endParaRPr>
          </a:p>
          <a:p>
            <a:r>
              <a:rPr lang="en-US" altLang="ko-KR" b="0" dirty="0">
                <a:sym typeface="Symbol" charset="2"/>
              </a:rPr>
              <a:t>			</a:t>
            </a:r>
            <a:r>
              <a:rPr lang="en-US" altLang="ko-KR" b="0" i="1" dirty="0">
                <a:sym typeface="Symbol" charset="2"/>
              </a:rPr>
              <a:t>f</a:t>
            </a:r>
            <a:r>
              <a:rPr lang="en-US" altLang="ko-KR" b="0" dirty="0">
                <a:sym typeface="Symbol" charset="2"/>
              </a:rPr>
              <a:t>, </a:t>
            </a:r>
            <a:r>
              <a:rPr lang="en-US" altLang="ko-KR" b="0" i="1" dirty="0" err="1">
                <a:sym typeface="Symbol" charset="2"/>
              </a:rPr>
              <a:t>g</a:t>
            </a:r>
            <a:r>
              <a:rPr lang="en-US" altLang="ko-KR" b="0" i="1" baseline="-25000" dirty="0" err="1">
                <a:sym typeface="Symbol" charset="2"/>
              </a:rPr>
              <a:t>i</a:t>
            </a:r>
            <a:r>
              <a:rPr lang="en-US" altLang="ko-KR" b="0" dirty="0">
                <a:sym typeface="Symbol" charset="2"/>
              </a:rPr>
              <a:t>, </a:t>
            </a:r>
            <a:r>
              <a:rPr lang="en-US" altLang="ko-KR" b="0" i="1" dirty="0" err="1">
                <a:sym typeface="Symbol" charset="2"/>
              </a:rPr>
              <a:t>h</a:t>
            </a:r>
            <a:r>
              <a:rPr lang="en-US" altLang="ko-KR" b="0" i="1" baseline="-25000" dirty="0" err="1">
                <a:sym typeface="Symbol" charset="2"/>
              </a:rPr>
              <a:t>j</a:t>
            </a:r>
            <a:r>
              <a:rPr lang="en-US" altLang="ko-KR" b="0" dirty="0">
                <a:sym typeface="Symbol" charset="2"/>
              </a:rPr>
              <a:t> : </a:t>
            </a:r>
            <a:r>
              <a:rPr lang="en-US" altLang="en-US" b="0" dirty="0">
                <a:ea typeface="Arial" charset="0"/>
                <a:cs typeface="Arial" charset="0"/>
                <a:sym typeface="Symbol" charset="2"/>
              </a:rPr>
              <a:t></a:t>
            </a:r>
            <a:r>
              <a:rPr lang="en-US" altLang="ko-KR" b="0" i="1" baseline="30000" dirty="0">
                <a:sym typeface="Symbol" charset="2"/>
              </a:rPr>
              <a:t>n</a:t>
            </a:r>
            <a:r>
              <a:rPr lang="en-US" altLang="ko-KR" b="0" dirty="0">
                <a:sym typeface="Symbol" charset="2"/>
              </a:rPr>
              <a:t> </a:t>
            </a:r>
            <a:r>
              <a:rPr lang="en-US" altLang="ko-KR" b="0" dirty="0">
                <a:sym typeface="Wingdings"/>
              </a:rPr>
              <a:t></a:t>
            </a:r>
            <a:r>
              <a:rPr lang="en-US" altLang="ko-KR" b="0" dirty="0">
                <a:sym typeface="Symbol" charset="2"/>
              </a:rPr>
              <a:t> </a:t>
            </a:r>
            <a:r>
              <a:rPr lang="en-US" altLang="en-US" b="0" dirty="0">
                <a:ea typeface="Arial" charset="0"/>
                <a:cs typeface="Arial" charset="0"/>
                <a:sym typeface="Symbol" charset="2"/>
              </a:rPr>
              <a:t></a:t>
            </a:r>
            <a:r>
              <a:rPr lang="en-US" altLang="ko-KR" b="0" dirty="0">
                <a:sym typeface="Symbol" charset="2"/>
              </a:rPr>
              <a:t> </a:t>
            </a:r>
          </a:p>
          <a:p>
            <a:endParaRPr lang="en-US" altLang="ko-KR" dirty="0">
              <a:sym typeface="Symbol" charset="2"/>
            </a:endParaRPr>
          </a:p>
          <a:p>
            <a:r>
              <a:rPr lang="en-US" altLang="ko-KR" dirty="0">
                <a:sym typeface="Symbol" charset="2"/>
              </a:rPr>
              <a:t>Linear programming: all of </a:t>
            </a:r>
            <a:r>
              <a:rPr lang="en-US" altLang="ko-KR" i="1" dirty="0">
                <a:sym typeface="Symbol" charset="2"/>
              </a:rPr>
              <a:t>f</a:t>
            </a:r>
            <a:r>
              <a:rPr lang="en-US" altLang="ko-KR" dirty="0">
                <a:sym typeface="Symbol" charset="2"/>
              </a:rPr>
              <a:t>, </a:t>
            </a:r>
            <a:r>
              <a:rPr lang="en-US" altLang="ko-KR" i="1" dirty="0" err="1">
                <a:sym typeface="Symbol" charset="2"/>
              </a:rPr>
              <a:t>g</a:t>
            </a:r>
            <a:r>
              <a:rPr lang="en-US" altLang="ko-KR" i="1" baseline="-25000" dirty="0" err="1">
                <a:sym typeface="Symbol" charset="2"/>
              </a:rPr>
              <a:t>i</a:t>
            </a:r>
            <a:r>
              <a:rPr lang="en-US" altLang="ko-KR" dirty="0">
                <a:sym typeface="Symbol" charset="2"/>
              </a:rPr>
              <a:t>, </a:t>
            </a:r>
            <a:r>
              <a:rPr lang="en-US" altLang="ko-KR" i="1" dirty="0" err="1">
                <a:sym typeface="Symbol" charset="2"/>
              </a:rPr>
              <a:t>h</a:t>
            </a:r>
            <a:r>
              <a:rPr lang="en-US" altLang="ko-KR" i="1" baseline="-25000" dirty="0" err="1">
                <a:sym typeface="Symbol" charset="2"/>
              </a:rPr>
              <a:t>j</a:t>
            </a:r>
            <a:r>
              <a:rPr lang="en-US" altLang="ko-KR" dirty="0">
                <a:sym typeface="Symbol" charset="2"/>
              </a:rPr>
              <a:t> are linear (affine) functions</a:t>
            </a:r>
          </a:p>
          <a:p>
            <a:r>
              <a:rPr lang="en-US" altLang="ko-KR" dirty="0">
                <a:sym typeface="Symbol" charset="2"/>
              </a:rPr>
              <a:t>Nonlinear programming: at least part of f, </a:t>
            </a:r>
            <a:r>
              <a:rPr lang="en-US" altLang="ko-KR" dirty="0" err="1">
                <a:sym typeface="Symbol" charset="2"/>
              </a:rPr>
              <a:t>g</a:t>
            </a:r>
            <a:r>
              <a:rPr lang="en-US" altLang="ko-KR" baseline="-25000" dirty="0" err="1">
                <a:sym typeface="Symbol" charset="2"/>
              </a:rPr>
              <a:t>i</a:t>
            </a:r>
            <a:r>
              <a:rPr lang="en-US" altLang="ko-KR" dirty="0">
                <a:sym typeface="Symbol" charset="2"/>
              </a:rPr>
              <a:t>, </a:t>
            </a:r>
            <a:r>
              <a:rPr lang="en-US" altLang="ko-KR" dirty="0" err="1">
                <a:sym typeface="Symbol" charset="2"/>
              </a:rPr>
              <a:t>h</a:t>
            </a:r>
            <a:r>
              <a:rPr lang="en-US" altLang="ko-KR" baseline="-25000" dirty="0" err="1">
                <a:sym typeface="Symbol" charset="2"/>
              </a:rPr>
              <a:t>j</a:t>
            </a:r>
            <a:r>
              <a:rPr lang="en-US" altLang="ko-KR" dirty="0">
                <a:sym typeface="Symbol" charset="2"/>
              </a:rPr>
              <a:t> is nonlinear</a:t>
            </a:r>
          </a:p>
          <a:p>
            <a:r>
              <a:rPr lang="en-US" altLang="ko-KR" dirty="0">
                <a:sym typeface="Symbol" charset="2"/>
              </a:rPr>
              <a:t>Integer programming: Feasible region constrained to integers</a:t>
            </a:r>
          </a:p>
          <a:p>
            <a:r>
              <a:rPr lang="en-US" dirty="0"/>
              <a:t>Convex, quadratic,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9AE4F-7BEB-A14D-A463-9463014D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“A function is convex if the line segment between any two points on its graph lies above it.”</a:t>
            </a:r>
          </a:p>
          <a:p>
            <a:r>
              <a:rPr lang="en-US" sz="2200" dirty="0"/>
              <a:t>Formally, given function </a:t>
            </a:r>
            <a:r>
              <a:rPr lang="en-US" sz="2200" i="1" dirty="0"/>
              <a:t>f</a:t>
            </a:r>
            <a:r>
              <a:rPr lang="en-US" sz="2200" dirty="0"/>
              <a:t> and two points x, y:</a:t>
            </a:r>
          </a:p>
          <a:p>
            <a:endParaRPr lang="en-US" sz="2200" dirty="0"/>
          </a:p>
          <a:p>
            <a:r>
              <a:rPr lang="en-US" sz="2200" dirty="0"/>
              <a:t>Convex or non-convex?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 </a:t>
            </a: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83" y="3007473"/>
            <a:ext cx="57277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92" y="3796756"/>
            <a:ext cx="876300" cy="266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92" y="4176486"/>
            <a:ext cx="736600" cy="254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92" y="5353776"/>
            <a:ext cx="355600" cy="266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92" y="4543516"/>
            <a:ext cx="1663700" cy="292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92" y="4948646"/>
            <a:ext cx="2298700" cy="2921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92" y="5733508"/>
            <a:ext cx="1079500" cy="266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4458" y="3675369"/>
            <a:ext cx="4270802" cy="27048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D700-6B5C-3A4D-8405-04DAF4F0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“A set is convex if, for every pair of points within the set, every point on the straight line segment that joins them is in the set.”</a:t>
            </a:r>
          </a:p>
          <a:p>
            <a:r>
              <a:rPr lang="en-US" sz="2200" dirty="0"/>
              <a:t>Formally, give a set </a:t>
            </a:r>
            <a:r>
              <a:rPr lang="en-US" sz="2200" i="1" dirty="0"/>
              <a:t>S</a:t>
            </a:r>
            <a:r>
              <a:rPr lang="en-US" sz="2200" dirty="0"/>
              <a:t> and two points x, y in S:</a:t>
            </a:r>
          </a:p>
          <a:p>
            <a:endParaRPr lang="en-US" sz="2200" dirty="0"/>
          </a:p>
          <a:p>
            <a:r>
              <a:rPr lang="en-US" sz="2200" dirty="0"/>
              <a:t>Convex or non-convex sets?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/>
              <a:t> 	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336" y="3461765"/>
            <a:ext cx="4165600" cy="292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34" y="5292576"/>
            <a:ext cx="1485900" cy="292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34" y="5739075"/>
            <a:ext cx="2019300" cy="2921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34" y="4386880"/>
            <a:ext cx="1612900" cy="2921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34" y="4833378"/>
            <a:ext cx="3683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3849" y="4400088"/>
            <a:ext cx="4518329" cy="21147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8D744-BE25-F143-B9B1-D2320CED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optimization (minimization) problem with a convex objective function and a convex feasible region is solved via convex programming.</a:t>
            </a:r>
          </a:p>
          <a:p>
            <a:r>
              <a:rPr lang="en-US" dirty="0"/>
              <a:t>Lets us use tools from </a:t>
            </a:r>
            <a:r>
              <a:rPr lang="en-US" dirty="0">
                <a:solidFill>
                  <a:schemeClr val="tx2"/>
                </a:solidFill>
              </a:rPr>
              <a:t>convex analysis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Local minima are global minima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set of global </a:t>
            </a:r>
            <a:r>
              <a:rPr lang="en-US" dirty="0" err="1"/>
              <a:t>mimina</a:t>
            </a:r>
            <a:r>
              <a:rPr lang="en-US" dirty="0"/>
              <a:t> is convex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There is a unique global minimum if </a:t>
            </a:r>
            <a:r>
              <a:rPr lang="en-US" dirty="0">
                <a:solidFill>
                  <a:schemeClr val="tx2"/>
                </a:solidFill>
              </a:rPr>
              <a:t>strictly</a:t>
            </a:r>
            <a:r>
              <a:rPr lang="en-US" dirty="0"/>
              <a:t> convex</a:t>
            </a:r>
          </a:p>
          <a:p>
            <a:r>
              <a:rPr lang="en-US" dirty="0"/>
              <a:t>Lets us make statements like </a:t>
            </a:r>
            <a:r>
              <a:rPr lang="en-US" dirty="0">
                <a:solidFill>
                  <a:schemeClr val="tx2"/>
                </a:solidFill>
              </a:rPr>
              <a:t>gradient descent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converges to a global minimum</a:t>
            </a:r>
            <a:r>
              <a:rPr lang="en-US" dirty="0"/>
              <a:t> (under some</a:t>
            </a:r>
            <a:br>
              <a:rPr lang="en-US" dirty="0"/>
            </a:br>
            <a:r>
              <a:rPr lang="en-US" dirty="0"/>
              <a:t>assumptions </a:t>
            </a:r>
            <a:r>
              <a:rPr lang="en-US" dirty="0" err="1"/>
              <a:t>w.r.t</a:t>
            </a:r>
            <a:r>
              <a:rPr lang="en-US" dirty="0"/>
              <a:t> local Lipschitz and step size)</a:t>
            </a:r>
          </a:p>
          <a:p>
            <a:r>
              <a:rPr lang="en-US" dirty="0"/>
              <a:t>But let’s start even simpler 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  <a:p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74" y="4621510"/>
            <a:ext cx="2122463" cy="20752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56B14-C38E-D149-87D6-EDA04BCF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There are 3 main parts that forms an optimization problem: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Decision variables </a:t>
            </a:r>
            <a:r>
              <a:rPr lang="en-US" b="0" dirty="0"/>
              <a:t>represent the decision that can be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Objective function</a:t>
            </a:r>
            <a:r>
              <a:rPr lang="en-US" b="0" dirty="0"/>
              <a:t>: Each optimization problem is trying to optimize (maximize/minimize) some goal such as costs, profits, revenue.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Constraints</a:t>
            </a:r>
            <a:r>
              <a:rPr lang="en-US" b="0" dirty="0"/>
              <a:t>: Set of real restricting parameters that are imposed in real life or by the structure of the problem. Example for constraints can be: </a:t>
            </a:r>
          </a:p>
          <a:p>
            <a:pPr marL="742950" lvl="1" indent="-285750"/>
            <a:r>
              <a:rPr lang="en-US" sz="1800" dirty="0"/>
              <a:t>Limited budget for a project</a:t>
            </a:r>
          </a:p>
          <a:p>
            <a:pPr marL="742950" lvl="1" indent="-285750"/>
            <a:r>
              <a:rPr lang="en-US" sz="1800" dirty="0"/>
              <a:t>Limited manpower or resources</a:t>
            </a:r>
          </a:p>
          <a:p>
            <a:pPr marL="742950" lvl="1" indent="-285750"/>
            <a:r>
              <a:rPr lang="en-US" sz="1800" dirty="0"/>
              <a:t>Being limited to choose only one option out of many options (Assignment)</a:t>
            </a:r>
          </a:p>
          <a:p>
            <a:pPr lvl="2"/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130B2-14DE-3444-8BB1-13732DFA4D0D}"/>
              </a:ext>
            </a:extLst>
          </p:cNvPr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1DD9-A1A0-124B-81C6-40754572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0690"/>
      </p:ext>
    </p:extLst>
  </p:cSld>
  <p:clrMapOvr>
    <a:masterClrMapping/>
  </p:clrMapOvr>
  <p:transition advTm="37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 charset="2"/>
              </a:rPr>
              <a:t>An “LP” is an optimization problem with a linear objective function and linear constraints.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ym typeface="Symbol" charset="2"/>
              </a:rPr>
              <a:t>A line drawn between any two points </a:t>
            </a:r>
            <a:r>
              <a:rPr lang="en-US" i="1" dirty="0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, </a:t>
            </a:r>
            <a:r>
              <a:rPr lang="en-US" i="1" dirty="0">
                <a:sym typeface="Symbol" charset="2"/>
              </a:rPr>
              <a:t>y</a:t>
            </a:r>
            <a:r>
              <a:rPr lang="en-US" dirty="0">
                <a:sym typeface="Symbol" charset="2"/>
              </a:rPr>
              <a:t> on a line is on the line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clearly convex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ym typeface="Wingdings"/>
              </a:rPr>
              <a:t>Feasible region aka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polytope</a:t>
            </a:r>
            <a:r>
              <a:rPr lang="en-US" dirty="0">
                <a:sym typeface="Wingdings"/>
              </a:rPr>
              <a:t> also convex</a:t>
            </a:r>
          </a:p>
          <a:p>
            <a:r>
              <a:rPr lang="en-US" altLang="ko-KR" dirty="0"/>
              <a:t>General LP:	</a:t>
            </a:r>
          </a:p>
          <a:p>
            <a:r>
              <a:rPr lang="en-US" altLang="ko-KR" dirty="0"/>
              <a:t>	</a:t>
            </a:r>
            <a:r>
              <a:rPr lang="en-US" altLang="ko-KR" b="0" dirty="0"/>
              <a:t>min/max  	</a:t>
            </a:r>
            <a:r>
              <a:rPr lang="en-US" altLang="ko-KR" dirty="0" err="1"/>
              <a:t>c</a:t>
            </a:r>
            <a:r>
              <a:rPr lang="en-US" altLang="ko-KR" b="0" i="1" baseline="30000" dirty="0" err="1"/>
              <a:t>T</a:t>
            </a:r>
            <a:r>
              <a:rPr lang="en-US" altLang="ko-KR" dirty="0" err="1"/>
              <a:t>x</a:t>
            </a:r>
            <a:endParaRPr lang="en-US" altLang="ko-KR" dirty="0"/>
          </a:p>
          <a:p>
            <a:r>
              <a:rPr lang="en-US" altLang="ko-KR" b="0" dirty="0"/>
              <a:t>             	subject to  	</a:t>
            </a:r>
            <a:r>
              <a:rPr lang="en-US" altLang="ko-KR" b="0" i="1" dirty="0"/>
              <a:t>A</a:t>
            </a:r>
            <a:r>
              <a:rPr lang="en-US" altLang="ko-KR" dirty="0"/>
              <a:t>x</a:t>
            </a:r>
            <a:r>
              <a:rPr lang="en-US" altLang="ko-KR" b="0" dirty="0"/>
              <a:t> </a:t>
            </a:r>
            <a:r>
              <a:rPr lang="en-US" altLang="ko-KR" b="0" dirty="0">
                <a:sym typeface="Symbol" charset="2"/>
              </a:rPr>
              <a:t> </a:t>
            </a:r>
            <a:r>
              <a:rPr lang="en-US" altLang="ko-KR" dirty="0">
                <a:sym typeface="Symbol" charset="2"/>
              </a:rPr>
              <a:t>b</a:t>
            </a:r>
          </a:p>
          <a:p>
            <a:r>
              <a:rPr lang="en-US" altLang="ko-KR" b="0" i="1" dirty="0">
                <a:sym typeface="Symbol" charset="2"/>
              </a:rPr>
              <a:t>			</a:t>
            </a:r>
            <a:r>
              <a:rPr lang="cs-CZ" dirty="0" err="1"/>
              <a:t>x</a:t>
            </a:r>
            <a:r>
              <a:rPr lang="cs-CZ" b="0" dirty="0"/>
              <a:t> ≥ 0</a:t>
            </a:r>
            <a:endParaRPr lang="en-US" b="0" i="1" dirty="0">
              <a:sym typeface="Symbol" charset="2"/>
            </a:endParaRPr>
          </a:p>
          <a:p>
            <a:r>
              <a:rPr lang="en-US" dirty="0"/>
              <a:t>Where c, </a:t>
            </a:r>
            <a:r>
              <a:rPr lang="en-US" i="1" dirty="0"/>
              <a:t>A</a:t>
            </a:r>
            <a:r>
              <a:rPr lang="en-US" dirty="0"/>
              <a:t>, b are known, and we are solving for 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024862"/>
            <a:ext cx="2623820" cy="25529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B0741-3D6F-CE44-936A-8C3D4420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1|0.1|0.1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6.2|1.5|1.4|10.2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0.7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9694</TotalTime>
  <Words>3248</Words>
  <Application>Microsoft Macintosh PowerPoint</Application>
  <PresentationFormat>On-screen Show (4:3)</PresentationFormat>
  <Paragraphs>473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굴림</vt:lpstr>
      <vt:lpstr>Arial</vt:lpstr>
      <vt:lpstr>Arial Black</vt:lpstr>
      <vt:lpstr>Calibri</vt:lpstr>
      <vt:lpstr>Cambria Math</vt:lpstr>
      <vt:lpstr>Times New Roman</vt:lpstr>
      <vt:lpstr>Essential</vt:lpstr>
      <vt:lpstr>Applied Mechanism Design For Social Good</vt:lpstr>
      <vt:lpstr>What’s used in Market Design &amp; Resource Allocation?</vt:lpstr>
      <vt:lpstr>“Programming?”</vt:lpstr>
      <vt:lpstr>General Model</vt:lpstr>
      <vt:lpstr>Convex Functions</vt:lpstr>
      <vt:lpstr>Convex Sets</vt:lpstr>
      <vt:lpstr>So what?</vt:lpstr>
      <vt:lpstr>Linear Programs!</vt:lpstr>
      <vt:lpstr>Linear Programs</vt:lpstr>
      <vt:lpstr>Feasible Region</vt:lpstr>
      <vt:lpstr>LP: Example</vt:lpstr>
      <vt:lpstr>Solving the linear program graphically</vt:lpstr>
      <vt:lpstr>LP Example: Solving for 2-P Zero-Sum Nash</vt:lpstr>
      <vt:lpstr>LP Example: Solving for 2-P Zero-Sum Nash</vt:lpstr>
      <vt:lpstr>LP Example: Solving for 2-P Zero-Sum Nash</vt:lpstr>
      <vt:lpstr>Example: Chicken</vt:lpstr>
      <vt:lpstr>Chicken</vt:lpstr>
      <vt:lpstr>Criticisms of Nash equilibrium</vt:lpstr>
      <vt:lpstr>Correlated equilibrium</vt:lpstr>
      <vt:lpstr>C.E. for Chicken</vt:lpstr>
      <vt:lpstr>LP Example: Correlated Equilibria For N Players</vt:lpstr>
      <vt:lpstr>Linear Algebra Recap: Positive Definite Matrix</vt:lpstr>
      <vt:lpstr>Quadratic Programming</vt:lpstr>
      <vt:lpstr>So, What if we’re not convex?</vt:lpstr>
      <vt:lpstr>Modified LP From Earlier …</vt:lpstr>
      <vt:lpstr>Integer (linear) program</vt:lpstr>
      <vt:lpstr>Mixed integer (linear) program</vt:lpstr>
      <vt:lpstr>Complexity</vt:lpstr>
      <vt:lpstr>LP Relaxation, B&amp;B</vt:lpstr>
      <vt:lpstr>Branching</vt:lpstr>
      <vt:lpstr>Cutting Planes</vt:lpstr>
      <vt:lpstr>Cutting Plane Method</vt:lpstr>
      <vt:lpstr>Cutting Plane Method</vt:lpstr>
      <vt:lpstr>Practical Stuff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Dickerson</cp:lastModifiedBy>
  <cp:revision>1306</cp:revision>
  <cp:lastPrinted>2016-09-08T16:17:56Z</cp:lastPrinted>
  <dcterms:created xsi:type="dcterms:W3CDTF">2013-03-05T15:39:19Z</dcterms:created>
  <dcterms:modified xsi:type="dcterms:W3CDTF">2020-02-26T01:21:24Z</dcterms:modified>
</cp:coreProperties>
</file>