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9" r:id="rId1"/>
  </p:sldMasterIdLst>
  <p:notesMasterIdLst>
    <p:notesMasterId r:id="rId34"/>
  </p:notesMasterIdLst>
  <p:handoutMasterIdLst>
    <p:handoutMasterId r:id="rId35"/>
  </p:handoutMasterIdLst>
  <p:sldIdLst>
    <p:sldId id="256" r:id="rId2"/>
    <p:sldId id="408" r:id="rId3"/>
    <p:sldId id="424" r:id="rId4"/>
    <p:sldId id="425" r:id="rId5"/>
    <p:sldId id="426" r:id="rId6"/>
    <p:sldId id="427" r:id="rId7"/>
    <p:sldId id="379" r:id="rId8"/>
    <p:sldId id="428" r:id="rId9"/>
    <p:sldId id="429" r:id="rId10"/>
    <p:sldId id="430" r:id="rId11"/>
    <p:sldId id="380" r:id="rId12"/>
    <p:sldId id="381" r:id="rId13"/>
    <p:sldId id="452" r:id="rId14"/>
    <p:sldId id="431" r:id="rId15"/>
    <p:sldId id="432" r:id="rId16"/>
    <p:sldId id="433" r:id="rId17"/>
    <p:sldId id="434" r:id="rId18"/>
    <p:sldId id="435" r:id="rId19"/>
    <p:sldId id="453" r:id="rId20"/>
    <p:sldId id="451" r:id="rId21"/>
    <p:sldId id="436" r:id="rId22"/>
    <p:sldId id="437" r:id="rId23"/>
    <p:sldId id="438" r:id="rId24"/>
    <p:sldId id="439" r:id="rId25"/>
    <p:sldId id="440" r:id="rId26"/>
    <p:sldId id="448" r:id="rId27"/>
    <p:sldId id="442" r:id="rId28"/>
    <p:sldId id="444" r:id="rId29"/>
    <p:sldId id="445" r:id="rId30"/>
    <p:sldId id="446" r:id="rId31"/>
    <p:sldId id="447" r:id="rId32"/>
    <p:sldId id="42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1" autoAdjust="0"/>
    <p:restoredTop sz="92277" autoAdjust="0"/>
  </p:normalViewPr>
  <p:slideViewPr>
    <p:cSldViewPr snapToGrid="0" snapToObjects="1">
      <p:cViewPr varScale="1">
        <p:scale>
          <a:sx n="105" d="100"/>
          <a:sy n="105" d="100"/>
        </p:scale>
        <p:origin x="2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spook/graduate/faculty_interviews/umd_smith/transplants_over_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Transplants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0">
                  <c:v>12618</c:v>
                </c:pt>
                <c:pt idx="1">
                  <c:v>13140</c:v>
                </c:pt>
                <c:pt idx="2">
                  <c:v>15001</c:v>
                </c:pt>
                <c:pt idx="3">
                  <c:v>15756</c:v>
                </c:pt>
                <c:pt idx="4">
                  <c:v>16133</c:v>
                </c:pt>
                <c:pt idx="5">
                  <c:v>17630</c:v>
                </c:pt>
                <c:pt idx="6">
                  <c:v>18297</c:v>
                </c:pt>
                <c:pt idx="7">
                  <c:v>19393</c:v>
                </c:pt>
                <c:pt idx="8">
                  <c:v>19747</c:v>
                </c:pt>
                <c:pt idx="9">
                  <c:v>20304</c:v>
                </c:pt>
                <c:pt idx="10">
                  <c:v>21517</c:v>
                </c:pt>
                <c:pt idx="11">
                  <c:v>22016</c:v>
                </c:pt>
                <c:pt idx="12">
                  <c:v>23248</c:v>
                </c:pt>
                <c:pt idx="13">
                  <c:v>24218</c:v>
                </c:pt>
                <c:pt idx="14">
                  <c:v>24907</c:v>
                </c:pt>
                <c:pt idx="15">
                  <c:v>25467</c:v>
                </c:pt>
                <c:pt idx="16">
                  <c:v>27035</c:v>
                </c:pt>
                <c:pt idx="17">
                  <c:v>28108</c:v>
                </c:pt>
                <c:pt idx="18">
                  <c:v>28930</c:v>
                </c:pt>
                <c:pt idx="19">
                  <c:v>28358</c:v>
                </c:pt>
                <c:pt idx="20">
                  <c:v>27966</c:v>
                </c:pt>
                <c:pt idx="21">
                  <c:v>28463</c:v>
                </c:pt>
                <c:pt idx="22">
                  <c:v>28662</c:v>
                </c:pt>
                <c:pt idx="23">
                  <c:v>28539</c:v>
                </c:pt>
                <c:pt idx="24">
                  <c:v>28053</c:v>
                </c:pt>
                <c:pt idx="25">
                  <c:v>28954</c:v>
                </c:pt>
                <c:pt idx="26">
                  <c:v>29533</c:v>
                </c:pt>
                <c:pt idx="27">
                  <c:v>30973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2A-D848-8E8A-4C687158DC06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Waiting List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  <c:pt idx="26">
                  <c:v>2014</c:v>
                </c:pt>
                <c:pt idx="27">
                  <c:v>2015</c:v>
                </c:pt>
              </c:numCache>
            </c:numRef>
          </c:xVal>
          <c:yVal>
            <c:numRef>
              <c:f>Sheet1!$D$2:$D$29</c:f>
              <c:numCache>
                <c:formatCode>General</c:formatCode>
                <c:ptCount val="28"/>
                <c:pt idx="0">
                  <c:v>15029</c:v>
                </c:pt>
                <c:pt idx="1">
                  <c:v>17917</c:v>
                </c:pt>
                <c:pt idx="2">
                  <c:v>20443</c:v>
                </c:pt>
                <c:pt idx="3">
                  <c:v>23149</c:v>
                </c:pt>
                <c:pt idx="4">
                  <c:v>27510</c:v>
                </c:pt>
                <c:pt idx="5">
                  <c:v>31273</c:v>
                </c:pt>
                <c:pt idx="6">
                  <c:v>35192</c:v>
                </c:pt>
                <c:pt idx="7">
                  <c:v>41096</c:v>
                </c:pt>
                <c:pt idx="8">
                  <c:v>47397</c:v>
                </c:pt>
                <c:pt idx="9">
                  <c:v>53381</c:v>
                </c:pt>
                <c:pt idx="10">
                  <c:v>59862</c:v>
                </c:pt>
                <c:pt idx="11">
                  <c:v>65260</c:v>
                </c:pt>
                <c:pt idx="12">
                  <c:v>71628</c:v>
                </c:pt>
                <c:pt idx="13">
                  <c:v>76893</c:v>
                </c:pt>
                <c:pt idx="14">
                  <c:v>78498</c:v>
                </c:pt>
                <c:pt idx="15">
                  <c:v>81979</c:v>
                </c:pt>
                <c:pt idx="16">
                  <c:v>85610</c:v>
                </c:pt>
                <c:pt idx="17">
                  <c:v>89884</c:v>
                </c:pt>
                <c:pt idx="18">
                  <c:v>94472</c:v>
                </c:pt>
                <c:pt idx="19">
                  <c:v>97782</c:v>
                </c:pt>
                <c:pt idx="20">
                  <c:v>100775</c:v>
                </c:pt>
                <c:pt idx="21">
                  <c:v>105567</c:v>
                </c:pt>
                <c:pt idx="22">
                  <c:v>110375</c:v>
                </c:pt>
                <c:pt idx="23">
                  <c:v>112816</c:v>
                </c:pt>
                <c:pt idx="24">
                  <c:v>117040</c:v>
                </c:pt>
                <c:pt idx="25">
                  <c:v>121272</c:v>
                </c:pt>
                <c:pt idx="26">
                  <c:v>123851</c:v>
                </c:pt>
                <c:pt idx="27">
                  <c:v>122071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2A-D848-8E8A-4C687158D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87635680"/>
        <c:axId val="-1987644832"/>
      </c:scatterChart>
      <c:valAx>
        <c:axId val="-1987635680"/>
        <c:scaling>
          <c:orientation val="minMax"/>
          <c:max val="2015"/>
          <c:min val="198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7644832"/>
        <c:crosses val="autoZero"/>
        <c:crossBetween val="midCat"/>
      </c:valAx>
      <c:valAx>
        <c:axId val="-1987644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987635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8044-1598-EF4E-BBDA-D110E031C231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2A42-ED51-374F-BBBC-F1258454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E2225-873F-6F40-BA29-3AE101B223B8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0F789-BC41-F84C-B61C-313B216D0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88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95B033-BB54-974C-A2CD-35A5BEB12A68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60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C93D47-C5B6-6C41-8E91-7132EFC92A4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24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24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779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1CF34C-C0F4-7B47-AFE9-3C136BCA8EE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34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34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317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457BBE-1266-4249-8B93-AD1AF6AA26A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020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F12A29-8F68-F741-94DA-3C5F04810A7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159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9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0F789-BC41-F84C-B61C-313B216D0D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A8CC45-37D0-4149-B6E1-D7E48D1C51B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06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86F0C3-7F27-864B-B65C-45FF18AFC92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01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56FDFEE-BD8F-4A41-8740-0634E72213F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529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52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76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5AF032-3121-9442-9420-5F8B33C29A4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73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73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4370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262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0FB184-73E4-0B49-9A42-724D88D103D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691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0FB184-73E4-0B49-9A42-724D88D103D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83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83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70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92DF23-558D-164E-8F45-C7BF4C11524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95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John P. Dickerson - Fannie Mae - December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75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John P. Dickerson - Fannie Mae - December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2EF37A0-74FC-AB4F-AE4C-D9BFC6719E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if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7343"/>
            <a:ext cx="7772400" cy="3783744"/>
          </a:xfrm>
        </p:spPr>
        <p:txBody>
          <a:bodyPr>
            <a:normAutofit/>
          </a:bodyPr>
          <a:lstStyle/>
          <a:p>
            <a:r>
              <a:rPr lang="en-US" sz="4000" dirty="0"/>
              <a:t>Applied Mechanism Design For Social Good</a:t>
            </a:r>
            <a:endParaRPr lang="en-US" sz="4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23507"/>
            <a:ext cx="6858000" cy="641234"/>
          </a:xfrm>
        </p:spPr>
        <p:txBody>
          <a:bodyPr/>
          <a:lstStyle/>
          <a:p>
            <a:r>
              <a:rPr lang="en-US" dirty="0"/>
              <a:t>John P Dickerson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80696"/>
            <a:ext cx="2576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Lecture #17 – 04/07/2020</a:t>
            </a:r>
          </a:p>
          <a:p>
            <a:endParaRPr lang="en-US" sz="1600" b="1" dirty="0"/>
          </a:p>
          <a:p>
            <a:r>
              <a:rPr lang="en-US" sz="1600" b="1" dirty="0"/>
              <a:t>CMSC828M</a:t>
            </a:r>
          </a:p>
          <a:p>
            <a:r>
              <a:rPr lang="en-US" sz="1600" b="1" dirty="0"/>
              <a:t>Tuesdays &amp; Thursdays</a:t>
            </a:r>
          </a:p>
          <a:p>
            <a:r>
              <a:rPr lang="en-US" sz="1600" b="1" dirty="0"/>
              <a:t>2:00pm – 3:15pm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713" y="5080696"/>
            <a:ext cx="3721993" cy="129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9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Efficiency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333432"/>
            <a:ext cx="7620000" cy="2792731"/>
          </a:xfrm>
        </p:spPr>
        <p:txBody>
          <a:bodyPr/>
          <a:lstStyle/>
          <a:p>
            <a:r>
              <a:rPr lang="en-US" dirty="0"/>
              <a:t>Efficiency:</a:t>
            </a:r>
          </a:p>
          <a:p>
            <a:pPr lvl="1"/>
            <a:r>
              <a:rPr lang="en-US" dirty="0"/>
              <a:t>Produces a maximum (i.e., max global social welfare) matching given all pairs, regardless of revelation</a:t>
            </a:r>
          </a:p>
          <a:p>
            <a:r>
              <a:rPr lang="en-US" dirty="0"/>
              <a:t>IR-Efficiency:</a:t>
            </a:r>
          </a:p>
          <a:p>
            <a:pPr lvl="1"/>
            <a:r>
              <a:rPr lang="en-US" dirty="0"/>
              <a:t>Produces a maximum matching constrained by short-term individual rationality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43050" y="1943100"/>
            <a:ext cx="6172200" cy="971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Does the mechanism result in the absolute best possible solution?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54" y="5366070"/>
            <a:ext cx="4445000" cy="116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/>
              <a:t>Private vs Global Matching</a:t>
            </a:r>
          </a:p>
        </p:txBody>
      </p:sp>
      <p:pic>
        <p:nvPicPr>
          <p:cNvPr id="5" name="Picture 4" descr="Screen Shot 2015-12-03 at 11.59.08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177344"/>
            <a:ext cx="8027524" cy="3300587"/>
          </a:xfrm>
          <a:prstGeom prst="rect">
            <a:avLst/>
          </a:prstGeom>
          <a:solidFill>
            <a:schemeClr val="tx2"/>
          </a:solidFill>
        </p:spPr>
      </p:pic>
      <p:grpSp>
        <p:nvGrpSpPr>
          <p:cNvPr id="17" name="Group 16"/>
          <p:cNvGrpSpPr/>
          <p:nvPr/>
        </p:nvGrpSpPr>
        <p:grpSpPr>
          <a:xfrm>
            <a:off x="-140864" y="-996225"/>
            <a:ext cx="7591531" cy="6872091"/>
            <a:chOff x="-140864" y="-1063957"/>
            <a:chExt cx="7591531" cy="6872091"/>
          </a:xfrm>
        </p:grpSpPr>
        <p:sp>
          <p:nvSpPr>
            <p:cNvPr id="10" name="Arc 9"/>
            <p:cNvSpPr/>
            <p:nvPr/>
          </p:nvSpPr>
          <p:spPr>
            <a:xfrm rot="9080564">
              <a:off x="-140864" y="-1063957"/>
              <a:ext cx="7244446" cy="5345880"/>
            </a:xfrm>
            <a:prstGeom prst="arc">
              <a:avLst>
                <a:gd name="adj1" fmla="val 14103787"/>
                <a:gd name="adj2" fmla="val 17588415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10" idx="2"/>
            </p:cNvCxnSpPr>
            <p:nvPr/>
          </p:nvCxnSpPr>
          <p:spPr>
            <a:xfrm flipH="1">
              <a:off x="169333" y="4368357"/>
              <a:ext cx="3578551" cy="4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0"/>
            </p:cNvCxnSpPr>
            <p:nvPr/>
          </p:nvCxnSpPr>
          <p:spPr>
            <a:xfrm flipV="1">
              <a:off x="6077124" y="1778000"/>
              <a:ext cx="1943" cy="111986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83200" y="3640667"/>
              <a:ext cx="2167467" cy="216746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49" y="1794960"/>
            <a:ext cx="1590892" cy="13183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326" y="1603685"/>
            <a:ext cx="2548467" cy="5167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05520" y="1805595"/>
            <a:ext cx="7336273" cy="4043805"/>
            <a:chOff x="1505520" y="1805595"/>
            <a:chExt cx="7336273" cy="40438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5520" y="4016930"/>
              <a:ext cx="1832470" cy="18324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9323" y="1819042"/>
              <a:ext cx="1832470" cy="183247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56352" y="1805595"/>
              <a:ext cx="1832470" cy="183247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16910" y="2060816"/>
            <a:ext cx="4105155" cy="2445536"/>
            <a:chOff x="416910" y="2060816"/>
            <a:chExt cx="4105155" cy="24455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910" y="3148921"/>
              <a:ext cx="1357431" cy="135743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6427" y="2060816"/>
              <a:ext cx="1357431" cy="135743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4634" y="3148921"/>
              <a:ext cx="1357431" cy="135743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486286" y="3113283"/>
            <a:ext cx="2740801" cy="2535239"/>
            <a:chOff x="4486286" y="3113283"/>
            <a:chExt cx="2740801" cy="253523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9656" y="3113283"/>
              <a:ext cx="1357431" cy="135743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6286" y="4291091"/>
              <a:ext cx="1357431" cy="1357431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47107"/>
            <a:ext cx="9144000" cy="3841059"/>
          </a:xfrm>
        </p:spPr>
        <p:txBody>
          <a:bodyPr>
            <a:noAutofit/>
          </a:bodyPr>
          <a:lstStyle/>
          <a:p>
            <a:pPr algn="ctr"/>
            <a:r>
              <a:rPr lang="en-US" sz="23900" dirty="0"/>
              <a:t>0%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52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8320"/>
            <a:ext cx="9067800" cy="772478"/>
          </a:xfrm>
        </p:spPr>
        <p:txBody>
          <a:bodyPr/>
          <a:lstStyle/>
          <a:p>
            <a:pPr algn="ctr"/>
            <a:r>
              <a:rPr lang="en-US"/>
              <a:t>First: Only Cycles (no Chains)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8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en-US" dirty="0"/>
              <a:t>The basic kidney exchange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8640" indent="-457200">
              <a:buSzPct val="45000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/>
              <a:t>Set of </a:t>
            </a:r>
            <a:r>
              <a:rPr lang="en-US" altLang="en-US" i="1" dirty="0"/>
              <a:t>n</a:t>
            </a:r>
            <a:r>
              <a:rPr lang="en-US" altLang="en-US" dirty="0"/>
              <a:t> transplant centers </a:t>
            </a:r>
            <a:r>
              <a:rPr lang="en-US" altLang="en-US" i="1" dirty="0" err="1"/>
              <a:t>T</a:t>
            </a:r>
            <a:r>
              <a:rPr lang="en-US" altLang="en-US" i="1" baseline="-33000" dirty="0" err="1"/>
              <a:t>n</a:t>
            </a:r>
            <a:r>
              <a:rPr lang="en-US" altLang="en-US" dirty="0"/>
              <a:t> = {</a:t>
            </a:r>
            <a:r>
              <a:rPr lang="en-US" altLang="en-US" i="1" dirty="0"/>
              <a:t>t</a:t>
            </a:r>
            <a:r>
              <a:rPr lang="en-US" altLang="en-US" i="1" baseline="-33000" dirty="0"/>
              <a:t>1 </a:t>
            </a:r>
            <a:r>
              <a:rPr lang="en-US" altLang="en-US" dirty="0"/>
              <a:t>... </a:t>
            </a:r>
            <a:r>
              <a:rPr lang="en-US" altLang="en-US" i="1" dirty="0" err="1"/>
              <a:t>t</a:t>
            </a:r>
            <a:r>
              <a:rPr lang="en-US" altLang="en-US" i="1" baseline="-33000" dirty="0" err="1"/>
              <a:t>n</a:t>
            </a:r>
            <a:r>
              <a:rPr lang="en-US" altLang="en-US" dirty="0"/>
              <a:t>}, each with a set of incompatible pairs </a:t>
            </a:r>
            <a:r>
              <a:rPr lang="en-US" altLang="en-US" i="1" dirty="0" err="1"/>
              <a:t>V</a:t>
            </a:r>
            <a:r>
              <a:rPr lang="en-US" altLang="en-US" i="1" baseline="-33000" dirty="0" err="1"/>
              <a:t>h</a:t>
            </a:r>
            <a:endParaRPr lang="en-US" altLang="en-US" i="1" baseline="-33000" dirty="0"/>
          </a:p>
          <a:p>
            <a:pPr marL="458640" indent="-457200">
              <a:buSzPct val="45000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/>
              <a:t>Union of these individual sets is </a:t>
            </a:r>
            <a:r>
              <a:rPr lang="en-US" altLang="en-US" i="1" dirty="0"/>
              <a:t>V</a:t>
            </a:r>
            <a:r>
              <a:rPr lang="en-US" altLang="en-US" dirty="0"/>
              <a:t>, which induces the underlying compatibility graph</a:t>
            </a:r>
          </a:p>
          <a:p>
            <a:pPr marL="458640" indent="-457200">
              <a:buSzPct val="45000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US" altLang="en-US" dirty="0"/>
          </a:p>
          <a:p>
            <a:pPr marL="458640" indent="-457200">
              <a:buSzPct val="45000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b="1" dirty="0"/>
              <a:t>Want</a:t>
            </a:r>
            <a:r>
              <a:rPr lang="en-US" altLang="en-US" dirty="0"/>
              <a:t>: all centers to participate, submit full set of pairs</a:t>
            </a:r>
          </a:p>
          <a:p>
            <a:pPr marL="458640" indent="-457200">
              <a:buSzPct val="45000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US" altLang="en-US" dirty="0"/>
          </a:p>
          <a:p>
            <a:pPr marL="458788" indent="-457200">
              <a:buSzPct val="4500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An allocation </a:t>
            </a:r>
            <a:r>
              <a:rPr lang="en-US" altLang="en-US" i="1" dirty="0"/>
              <a:t>M</a:t>
            </a:r>
            <a:r>
              <a:rPr lang="en-US" altLang="en-US" dirty="0"/>
              <a:t> is </a:t>
            </a:r>
            <a:r>
              <a:rPr lang="en-US" altLang="en-US" b="1" i="1" dirty="0">
                <a:solidFill>
                  <a:schemeClr val="tx2"/>
                </a:solidFill>
              </a:rPr>
              <a:t>k</a:t>
            </a:r>
            <a:r>
              <a:rPr lang="en-US" altLang="en-US" b="1" dirty="0">
                <a:solidFill>
                  <a:schemeClr val="tx2"/>
                </a:solidFill>
              </a:rPr>
              <a:t>-maximal</a:t>
            </a:r>
            <a:r>
              <a:rPr lang="en-US" altLang="en-US" dirty="0"/>
              <a:t> if there is no allocation </a:t>
            </a:r>
            <a:r>
              <a:rPr lang="en-US" altLang="en-US" i="1" dirty="0"/>
              <a:t>M'</a:t>
            </a:r>
            <a:r>
              <a:rPr lang="en-US" altLang="en-US" dirty="0"/>
              <a:t> that matches all the vertices in </a:t>
            </a:r>
            <a:r>
              <a:rPr lang="en-US" altLang="en-US" i="1" dirty="0"/>
              <a:t>M</a:t>
            </a:r>
            <a:r>
              <a:rPr lang="en-US" altLang="en-US" dirty="0"/>
              <a:t> and also more</a:t>
            </a:r>
          </a:p>
          <a:p>
            <a:pPr marL="801688" lvl="1" indent="-342900">
              <a:buSzPct val="4500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en-US" dirty="0"/>
              <a:t>Note: </a:t>
            </a:r>
            <a:r>
              <a:rPr lang="en-US" altLang="en-US" i="1" dirty="0"/>
              <a:t>k</a:t>
            </a:r>
            <a:r>
              <a:rPr lang="en-US" altLang="en-US" dirty="0"/>
              <a:t>-efficient </a:t>
            </a:r>
            <a:r>
              <a:rPr lang="en-US" altLang="en-US" dirty="0">
                <a:sym typeface="Wingdings"/>
              </a:rPr>
              <a:t>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-maximal, but not vice versa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4107" y="1089988"/>
            <a:ext cx="349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Ashlagi</a:t>
            </a:r>
            <a:r>
              <a:rPr lang="en-US" sz="1600" dirty="0"/>
              <a:t> &amp; Roth 2014, and earlier]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98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6720" cy="1061280"/>
          </a:xfrm>
          <a:ln/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en-US"/>
              <a:t>Individually rational?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8226720" cy="4524480"/>
          </a:xfrm>
          <a:ln/>
        </p:spPr>
        <p:txBody>
          <a:bodyPr/>
          <a:lstStyle/>
          <a:p>
            <a:pPr marL="309605" indent="-308165">
              <a:buSzPct val="45000"/>
              <a:buFont typeface="Symbol" charset="2"/>
              <a:buChar char="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/>
              <a:t>Vertices </a:t>
            </a:r>
            <a:r>
              <a:rPr lang="en-US" altLang="en-US" i="1" dirty="0"/>
              <a:t>a</a:t>
            </a:r>
            <a:r>
              <a:rPr lang="en-US" altLang="en-US" i="1" baseline="-33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i="1" baseline="-33000" dirty="0"/>
              <a:t>2</a:t>
            </a:r>
            <a:r>
              <a:rPr lang="en-US" altLang="en-US" dirty="0"/>
              <a:t> belong to center </a:t>
            </a:r>
            <a:r>
              <a:rPr lang="en-US" altLang="en-US" i="1" dirty="0"/>
              <a:t>a</a:t>
            </a:r>
            <a:r>
              <a:rPr lang="en-US" altLang="en-US" dirty="0"/>
              <a:t>, </a:t>
            </a:r>
            <a:br>
              <a:rPr lang="en-US" altLang="en-US" dirty="0"/>
            </a:br>
            <a:r>
              <a:rPr lang="en-US" altLang="en-US" dirty="0"/>
              <a:t>               </a:t>
            </a:r>
            <a:r>
              <a:rPr lang="en-US" altLang="en-US" i="1" dirty="0"/>
              <a:t>b</a:t>
            </a:r>
            <a:r>
              <a:rPr lang="en-US" altLang="en-US" i="1" baseline="-33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b</a:t>
            </a:r>
            <a:r>
              <a:rPr lang="en-US" altLang="en-US" i="1" baseline="-33000" dirty="0"/>
              <a:t>2</a:t>
            </a:r>
            <a:r>
              <a:rPr lang="en-US" altLang="en-US" dirty="0"/>
              <a:t> belong to center </a:t>
            </a:r>
            <a:r>
              <a:rPr lang="en-US" altLang="en-US" i="1" dirty="0"/>
              <a:t>b</a:t>
            </a:r>
          </a:p>
          <a:p>
            <a:pPr marL="309605" indent="-308165">
              <a:buSzPct val="45000"/>
              <a:buFont typeface="Symbol" charset="2"/>
              <a:buChar char="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/>
              <a:t>Center </a:t>
            </a:r>
            <a:r>
              <a:rPr lang="en-US" altLang="en-US" i="1" dirty="0"/>
              <a:t>a</a:t>
            </a:r>
            <a:r>
              <a:rPr lang="en-US" altLang="en-US" dirty="0"/>
              <a:t> could match 2 internally</a:t>
            </a:r>
          </a:p>
          <a:p>
            <a:pPr marL="309605" indent="-308165">
              <a:buSzPct val="45000"/>
              <a:buFont typeface="Symbol" charset="2"/>
              <a:buChar char="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/>
              <a:t>By participating, matches only 1 of its own</a:t>
            </a:r>
          </a:p>
          <a:p>
            <a:pPr marL="309605" indent="-308165">
              <a:buSzPct val="45000"/>
              <a:buFont typeface="Symbol" charset="2"/>
              <a:buChar char="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/>
              <a:t>Entire exchange matches 3 (otherwise only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0906" y="1206284"/>
            <a:ext cx="349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Ashlagi</a:t>
            </a:r>
            <a:r>
              <a:rPr lang="en-US" sz="1600" dirty="0"/>
              <a:t> &amp; Roth 2014, and earlier]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652202" y="4371132"/>
            <a:ext cx="5703339" cy="1502226"/>
            <a:chOff x="1652202" y="4371132"/>
            <a:chExt cx="5703339" cy="1502226"/>
          </a:xfrm>
        </p:grpSpPr>
        <p:sp>
          <p:nvSpPr>
            <p:cNvPr id="2" name="Oval 1"/>
            <p:cNvSpPr/>
            <p:nvPr/>
          </p:nvSpPr>
          <p:spPr>
            <a:xfrm>
              <a:off x="3872901" y="5335624"/>
              <a:ext cx="537734" cy="5377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b</a:t>
              </a:r>
              <a:r>
                <a:rPr lang="en-US" sz="1600" baseline="-25000" dirty="0"/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5029634" y="5335624"/>
              <a:ext cx="537734" cy="53773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b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491900" y="4371132"/>
              <a:ext cx="537734" cy="5377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</a:t>
              </a:r>
              <a:r>
                <a:rPr lang="en-US" sz="1600" baseline="-25000" dirty="0"/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372819" y="4371132"/>
              <a:ext cx="537734" cy="5377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a</a:t>
              </a:r>
              <a:r>
                <a:rPr lang="en-US" sz="1600" baseline="-25000" dirty="0"/>
                <a:t>1</a:t>
              </a:r>
            </a:p>
          </p:txBody>
        </p:sp>
        <p:cxnSp>
          <p:nvCxnSpPr>
            <p:cNvPr id="4" name="Straight Arrow Connector 3"/>
            <p:cNvCxnSpPr>
              <a:stCxn id="2" idx="6"/>
              <a:endCxn id="10" idx="2"/>
            </p:cNvCxnSpPr>
            <p:nvPr/>
          </p:nvCxnSpPr>
          <p:spPr>
            <a:xfrm>
              <a:off x="4410635" y="5604491"/>
              <a:ext cx="6189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10" idx="0"/>
              <a:endCxn id="11" idx="5"/>
            </p:cNvCxnSpPr>
            <p:nvPr/>
          </p:nvCxnSpPr>
          <p:spPr>
            <a:xfrm flipH="1" flipV="1">
              <a:off x="4950885" y="4830117"/>
              <a:ext cx="347616" cy="505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  <a:endCxn id="2" idx="0"/>
            </p:cNvCxnSpPr>
            <p:nvPr/>
          </p:nvCxnSpPr>
          <p:spPr>
            <a:xfrm flipH="1">
              <a:off x="4141768" y="4830117"/>
              <a:ext cx="428881" cy="5055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6"/>
              <a:endCxn id="11" idx="2"/>
            </p:cNvCxnSpPr>
            <p:nvPr/>
          </p:nvCxnSpPr>
          <p:spPr>
            <a:xfrm>
              <a:off x="3910553" y="4639999"/>
              <a:ext cx="58134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949824" y="5056094"/>
              <a:ext cx="5405717" cy="0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652202" y="5276338"/>
              <a:ext cx="138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Center </a:t>
              </a:r>
              <a:r>
                <a:rPr lang="en-US" i="1" dirty="0"/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56838" y="4455333"/>
              <a:ext cx="1385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Center </a:t>
              </a:r>
              <a:r>
                <a:rPr lang="en-US" i="1" dirty="0"/>
                <a:t>a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98501" y="2252175"/>
            <a:ext cx="268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????????????????</a:t>
            </a:r>
          </a:p>
        </p:txBody>
      </p:sp>
    </p:spTree>
    <p:extLst>
      <p:ext uri="{BB962C8B-B14F-4D97-AF65-F5344CB8AC3E}">
        <p14:creationId xmlns:p14="http://schemas.microsoft.com/office/powerpoint/2010/main" val="1809072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4281"/>
            <a:ext cx="8226720" cy="1061280"/>
          </a:xfrm>
          <a:ln/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en-US" dirty="0"/>
              <a:t>It can get much worse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3307976"/>
            <a:ext cx="4411354" cy="3429000"/>
          </a:xfrm>
          <a:ln/>
        </p:spPr>
        <p:txBody>
          <a:bodyPr>
            <a:normAutofit fontScale="92500" lnSpcReduction="10000"/>
          </a:bodyPr>
          <a:lstStyle/>
          <a:p>
            <a:pPr marL="309605" indent="-308165">
              <a:buSzPct val="45000"/>
              <a:buFont typeface="Symbol" charset="2"/>
              <a:buChar char="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endParaRPr lang="en-US" altLang="en-US" dirty="0"/>
          </a:p>
          <a:p>
            <a:pPr marL="309605" indent="-308165">
              <a:buSzPct val="45000"/>
              <a:buFont typeface="Symbol" charset="2"/>
              <a:buChar char="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/>
              <a:t>Bound is tight</a:t>
            </a:r>
            <a:br>
              <a:rPr lang="en-US" altLang="en-US" dirty="0"/>
            </a:br>
            <a:endParaRPr lang="en-US" altLang="en-US" dirty="0"/>
          </a:p>
          <a:p>
            <a:pPr marL="309605" indent="-308165">
              <a:buSzPct val="45000"/>
              <a:buFont typeface="Symbol" charset="2"/>
              <a:buChar char="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dirty="0"/>
              <a:t>All but one of </a:t>
            </a:r>
            <a:r>
              <a:rPr lang="en-US" altLang="en-US" i="1" dirty="0"/>
              <a:t>a</a:t>
            </a:r>
            <a:r>
              <a:rPr lang="en-US" altLang="en-US" dirty="0"/>
              <a:t>'s vertices is part of another length </a:t>
            </a:r>
            <a:r>
              <a:rPr lang="en-US" altLang="en-US" i="1" dirty="0"/>
              <a:t>k</a:t>
            </a:r>
            <a:r>
              <a:rPr lang="en-US" altLang="en-US" dirty="0"/>
              <a:t> exchange (from different agents)</a:t>
            </a:r>
          </a:p>
          <a:p>
            <a:pPr marL="309605" indent="-308165">
              <a:buSzPct val="45000"/>
              <a:buFont typeface="Symbol" charset="2"/>
              <a:buChar char="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i="1" dirty="0"/>
              <a:t>k</a:t>
            </a:r>
            <a:r>
              <a:rPr lang="en-US" altLang="en-US" dirty="0"/>
              <a:t>-maximal and IR if </a:t>
            </a:r>
            <a:r>
              <a:rPr lang="en-US" altLang="en-US" i="1" dirty="0"/>
              <a:t>a</a:t>
            </a:r>
            <a:r>
              <a:rPr lang="en-US" altLang="en-US" dirty="0"/>
              <a:t> matches his </a:t>
            </a:r>
            <a:r>
              <a:rPr lang="en-US" altLang="en-US" i="1" dirty="0"/>
              <a:t>k </a:t>
            </a:r>
            <a:r>
              <a:rPr lang="en-US" altLang="en-US" dirty="0"/>
              <a:t>vertices (but then nobody else matches, so </a:t>
            </a:r>
            <a:r>
              <a:rPr lang="en-US" altLang="en-US" i="1" dirty="0"/>
              <a:t>k</a:t>
            </a:r>
            <a:r>
              <a:rPr lang="en-US" altLang="en-US" dirty="0"/>
              <a:t> total)</a:t>
            </a:r>
          </a:p>
          <a:p>
            <a:pPr marL="309605" indent="-308165">
              <a:buSzPct val="45000"/>
              <a:buFont typeface="Symbol" charset="2"/>
              <a:buChar char=""/>
              <a:tabLst>
                <a:tab pos="309605" algn="l"/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</a:pPr>
            <a:r>
              <a:rPr lang="en-US" altLang="en-US" i="1" dirty="0"/>
              <a:t>k</a:t>
            </a:r>
            <a:r>
              <a:rPr lang="en-US" altLang="en-US" dirty="0"/>
              <a:t>-efficient to match (k-1)*k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1201" y="1209680"/>
            <a:ext cx="349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Ashlagi</a:t>
            </a:r>
            <a:r>
              <a:rPr lang="en-US" sz="1600" dirty="0"/>
              <a:t> &amp; Roth 2014, and earlier]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6081" y="1600451"/>
            <a:ext cx="8687519" cy="1936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/>
              <a:t>Theorem: </a:t>
            </a:r>
            <a:r>
              <a:rPr lang="en-US" altLang="en-US" sz="2800" dirty="0"/>
              <a:t>For k&gt;2, there exists </a:t>
            </a:r>
            <a:r>
              <a:rPr lang="en-US" altLang="en-US" sz="2800" i="1" dirty="0"/>
              <a:t>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s.t.</a:t>
            </a:r>
            <a:r>
              <a:rPr lang="en-US" altLang="en-US" sz="2800" dirty="0"/>
              <a:t> no IR </a:t>
            </a:r>
            <a:r>
              <a:rPr lang="en-US" altLang="en-US" sz="2800" i="1" dirty="0"/>
              <a:t>k</a:t>
            </a:r>
            <a:r>
              <a:rPr lang="en-US" altLang="en-US" sz="2800" dirty="0"/>
              <a:t>-maximal mechanism matches more than 1/(</a:t>
            </a:r>
            <a:r>
              <a:rPr lang="en-US" altLang="en-US" sz="2800" i="1" dirty="0"/>
              <a:t>k</a:t>
            </a:r>
            <a:r>
              <a:rPr lang="en-US" altLang="en-US" sz="2800" dirty="0"/>
              <a:t>-1)-fraction of those matched by </a:t>
            </a:r>
            <a:r>
              <a:rPr lang="en-US" altLang="en-US" sz="2800" i="1" dirty="0"/>
              <a:t>k</a:t>
            </a:r>
            <a:r>
              <a:rPr lang="en-US" altLang="en-US" sz="2800" dirty="0"/>
              <a:t>-efficient allocation</a:t>
            </a:r>
            <a:endParaRPr lang="en-US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7534" y="3709501"/>
            <a:ext cx="3486367" cy="26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08228" y="6227875"/>
            <a:ext cx="216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Example: k=3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20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Restriction #1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569353"/>
            <a:ext cx="7620000" cy="2556810"/>
          </a:xfrm>
        </p:spPr>
        <p:txBody>
          <a:bodyPr/>
          <a:lstStyle/>
          <a:p>
            <a:r>
              <a:rPr lang="en-US" altLang="en-US" dirty="0"/>
              <a:t>Proof sketch: construct </a:t>
            </a:r>
            <a:r>
              <a:rPr lang="en-US" altLang="en-US" i="1" dirty="0"/>
              <a:t>k</a:t>
            </a:r>
            <a:r>
              <a:rPr lang="en-US" altLang="en-US" dirty="0"/>
              <a:t>-efficient allocation for each specific hospital's pool </a:t>
            </a:r>
            <a:r>
              <a:rPr lang="en-US" altLang="en-US" i="1" dirty="0" err="1"/>
              <a:t>V</a:t>
            </a:r>
            <a:r>
              <a:rPr lang="en-US" altLang="en-US" i="1" baseline="-25000" dirty="0" err="1"/>
              <a:t>h</a:t>
            </a:r>
            <a:endParaRPr lang="en-US" altLang="en-US" i="1" baseline="-25000" dirty="0"/>
          </a:p>
          <a:p>
            <a:r>
              <a:rPr lang="en-US" altLang="en-US" dirty="0"/>
              <a:t>Repeatedly search for larger cardinality matching in an entire pool that keeps all already-matched vertices matched (using augmenting matching algorithm from Edmonds)</a:t>
            </a:r>
          </a:p>
          <a:p>
            <a:r>
              <a:rPr lang="en-US" altLang="en-US" dirty="0"/>
              <a:t>Once exhausted, done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564417" y="1719842"/>
            <a:ext cx="8015166" cy="1653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/>
              <a:t>Theorem: </a:t>
            </a:r>
            <a:r>
              <a:rPr lang="en-US" altLang="en-US" sz="2800" dirty="0"/>
              <a:t>For all </a:t>
            </a:r>
            <a:r>
              <a:rPr lang="en-US" altLang="en-US" sz="2800" i="1" dirty="0"/>
              <a:t>k</a:t>
            </a:r>
            <a:r>
              <a:rPr lang="en-US" altLang="en-US" sz="2800" dirty="0"/>
              <a:t> and all compatibility graphs, there exists an IR </a:t>
            </a:r>
            <a:r>
              <a:rPr lang="en-US" altLang="en-US" sz="2800" i="1" dirty="0"/>
              <a:t>k</a:t>
            </a:r>
            <a:r>
              <a:rPr lang="en-US" altLang="en-US" sz="2800" dirty="0"/>
              <a:t>-maximal allocation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1925" y="1093929"/>
            <a:ext cx="349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Ashlagi</a:t>
            </a:r>
            <a:r>
              <a:rPr lang="en-US" sz="1600" dirty="0"/>
              <a:t> &amp; Roth 2014, and earlier] </a:t>
            </a:r>
          </a:p>
        </p:txBody>
      </p:sp>
    </p:spTree>
    <p:extLst>
      <p:ext uri="{BB962C8B-B14F-4D97-AF65-F5344CB8AC3E}">
        <p14:creationId xmlns:p14="http://schemas.microsoft.com/office/powerpoint/2010/main" val="17118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Restriction #2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295569"/>
            <a:ext cx="7620000" cy="2830594"/>
          </a:xfrm>
        </p:spPr>
        <p:txBody>
          <a:bodyPr/>
          <a:lstStyle/>
          <a:p>
            <a:pPr>
              <a:buSzPct val="45000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altLang="en-US" dirty="0"/>
              <a:t>Idea: Every 2-maximal allocation is also 2-efficient</a:t>
            </a:r>
          </a:p>
          <a:p>
            <a:pPr marL="160020" indent="-342900">
              <a:buSzPct val="45000"/>
              <a:buFont typeface="Arial" charset="0"/>
              <a:buChar char="•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altLang="en-US" b="0" dirty="0"/>
              <a:t>This is a PTIME problem with, e.g., a standard O(|</a:t>
            </a:r>
            <a:r>
              <a:rPr lang="en-US" altLang="en-US" b="0" i="1" dirty="0"/>
              <a:t>V</a:t>
            </a:r>
            <a:r>
              <a:rPr lang="en-US" altLang="en-US" b="0" dirty="0"/>
              <a:t>|</a:t>
            </a:r>
            <a:r>
              <a:rPr lang="en-US" altLang="en-US" b="0" baseline="33000" dirty="0"/>
              <a:t>3</a:t>
            </a:r>
            <a:r>
              <a:rPr lang="en-US" altLang="en-US" b="0" dirty="0"/>
              <a:t>) bipartite augmenting paths matching algorithm</a:t>
            </a:r>
            <a:br>
              <a:rPr lang="en-US" altLang="en-US" b="0" dirty="0"/>
            </a:br>
            <a:endParaRPr lang="en-US" altLang="en-US" b="0" dirty="0"/>
          </a:p>
          <a:p>
            <a:pPr>
              <a:buSzPct val="45000"/>
              <a:tabLst>
                <a:tab pos="311045" algn="l"/>
                <a:tab pos="413287" algn="l"/>
                <a:tab pos="828013" algn="l"/>
                <a:tab pos="1242739" algn="l"/>
                <a:tab pos="1657465" algn="l"/>
                <a:tab pos="2072191" algn="l"/>
                <a:tab pos="2486917" algn="l"/>
                <a:tab pos="2901643" algn="l"/>
                <a:tab pos="3316369" algn="l"/>
                <a:tab pos="3731096" algn="l"/>
                <a:tab pos="4145822" algn="l"/>
                <a:tab pos="4560548" algn="l"/>
                <a:tab pos="4975274" algn="l"/>
                <a:tab pos="5390000" algn="l"/>
                <a:tab pos="5804726" algn="l"/>
                <a:tab pos="6219452" algn="l"/>
                <a:tab pos="6634178" algn="l"/>
                <a:tab pos="7048904" algn="l"/>
                <a:tab pos="7463631" algn="l"/>
                <a:tab pos="7878357" algn="l"/>
                <a:tab pos="8293083" algn="l"/>
              </a:tabLst>
            </a:pPr>
            <a:r>
              <a:rPr lang="en-US" altLang="en-US" dirty="0"/>
              <a:t>By Restriction #1, 2-maximal IR always exists </a:t>
            </a:r>
            <a:r>
              <a:rPr lang="en-US" altLang="en-US" dirty="0">
                <a:sym typeface="Wingdings"/>
              </a:rPr>
              <a:t> </a:t>
            </a:r>
            <a:r>
              <a:rPr lang="en-US" altLang="en-US" dirty="0"/>
              <a:t>this 2-efficient IR always exists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03361" y="1076886"/>
            <a:ext cx="349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Ashlagi</a:t>
            </a:r>
            <a:r>
              <a:rPr lang="en-US" sz="1600" dirty="0"/>
              <a:t> &amp; Roth 2014, and earlier]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6481" y="1651952"/>
            <a:ext cx="8225280" cy="1529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/>
              <a:t>Theorem: </a:t>
            </a:r>
            <a:r>
              <a:rPr lang="en-US" altLang="en-US" sz="2800" dirty="0"/>
              <a:t>For </a:t>
            </a:r>
            <a:r>
              <a:rPr lang="en-US" altLang="en-US" sz="2800" i="1" dirty="0"/>
              <a:t>k</a:t>
            </a:r>
            <a:r>
              <a:rPr lang="en-US" altLang="en-US" sz="2800" dirty="0"/>
              <a:t>=2, there exists an IR 2-efficient allocation in every compatibility graph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318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Restriction #3</a:t>
            </a:r>
            <a:endParaRPr lang="en-US" altLang="en-US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200821"/>
            <a:ext cx="7620000" cy="2925342"/>
          </a:xfrm>
        </p:spPr>
        <p:txBody>
          <a:bodyPr/>
          <a:lstStyle/>
          <a:p>
            <a:r>
              <a:rPr lang="en-US" altLang="en-US" dirty="0"/>
              <a:t>Suppose mechanism is IR and maximal . .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3681" y="1090354"/>
            <a:ext cx="349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Ashlagi</a:t>
            </a:r>
            <a:r>
              <a:rPr lang="en-US" sz="1600" dirty="0"/>
              <a:t> et al. 2015]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6481" y="1550352"/>
            <a:ext cx="8225280" cy="1529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 b="1" dirty="0"/>
              <a:t>Theorem: </a:t>
            </a:r>
            <a:r>
              <a:rPr lang="en-US" altLang="en-US" sz="2800" dirty="0"/>
              <a:t>No IR mechanism is both maximal and </a:t>
            </a:r>
            <a:r>
              <a:rPr lang="en-US" altLang="en-US" sz="2800" dirty="0" err="1"/>
              <a:t>strategyproof</a:t>
            </a:r>
            <a:r>
              <a:rPr lang="en-US" altLang="en-US" sz="2800" dirty="0"/>
              <a:t> (even for </a:t>
            </a:r>
            <a:r>
              <a:rPr lang="en-US" altLang="en-US" sz="2800" i="1" dirty="0"/>
              <a:t>k</a:t>
            </a:r>
            <a:r>
              <a:rPr lang="en-US" altLang="en-US" sz="2800" dirty="0"/>
              <a:t>=2)</a:t>
            </a:r>
            <a:endParaRPr lang="en-US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601" y="3747881"/>
            <a:ext cx="4415040" cy="26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4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14302"/>
            <a:ext cx="8989454" cy="10293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This class:</a:t>
            </a:r>
            <a:br>
              <a:rPr lang="en-US" dirty="0"/>
            </a:br>
            <a:r>
              <a:rPr lang="en-US" dirty="0"/>
              <a:t>Organ Exchange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altLang="en-US" dirty="0"/>
              <a:t>More negative mechanism design results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Just showed IR + </a:t>
            </a:r>
            <a:r>
              <a:rPr lang="en-US" altLang="en-US" dirty="0" err="1"/>
              <a:t>strategyproof</a:t>
            </a:r>
            <a:r>
              <a:rPr lang="en-US" altLang="en-US" dirty="0"/>
              <a:t> </a:t>
            </a:r>
            <a:r>
              <a:rPr lang="en-US" altLang="en-US" dirty="0">
                <a:sym typeface="Wingdings"/>
              </a:rPr>
              <a:t></a:t>
            </a:r>
            <a:r>
              <a:rPr lang="en-US" altLang="en-US" dirty="0"/>
              <a:t> not maximal</a:t>
            </a:r>
          </a:p>
          <a:p>
            <a:r>
              <a:rPr lang="en-US" altLang="en-US" dirty="0"/>
              <a:t>No IR + </a:t>
            </a:r>
            <a:r>
              <a:rPr lang="en-US" altLang="en-US" dirty="0" err="1"/>
              <a:t>strategyproof</a:t>
            </a:r>
            <a:r>
              <a:rPr lang="en-US" altLang="en-US" dirty="0"/>
              <a:t> mechanism can guarantee more than ½-fraction of efficient allocation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Idea: same counterexample, note either the # matched for hospital a </a:t>
            </a:r>
            <a:r>
              <a:rPr lang="en-US" altLang="en-US" b="0" u="sng" dirty="0"/>
              <a:t>&lt;</a:t>
            </a:r>
            <a:r>
              <a:rPr lang="en-US" altLang="en-US" b="0" dirty="0"/>
              <a:t> 3, or # matched for hospital b </a:t>
            </a:r>
            <a:r>
              <a:rPr lang="en-US" altLang="en-US" b="0" u="sng" dirty="0"/>
              <a:t>&lt;</a:t>
            </a:r>
            <a:r>
              <a:rPr lang="en-US" altLang="en-US" b="0" dirty="0"/>
              <a:t> 2.  Proof by cases follows</a:t>
            </a:r>
          </a:p>
          <a:p>
            <a:r>
              <a:rPr lang="en-US" altLang="en-US" dirty="0"/>
              <a:t>No IR + </a:t>
            </a:r>
            <a:r>
              <a:rPr lang="en-US" altLang="en-US" dirty="0" err="1"/>
              <a:t>strategyproof</a:t>
            </a:r>
            <a:r>
              <a:rPr lang="en-US" altLang="en-US" dirty="0"/>
              <a:t> randomized mechanism can guarantee 7/8-fraction of efficiency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Idea: same counterexample, bounds on the expected size of matchings for hospitals a, 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17845" y="1089988"/>
            <a:ext cx="3496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Ashlagi</a:t>
            </a:r>
            <a:r>
              <a:rPr lang="en-US" sz="1600" dirty="0"/>
              <a:t> et al. 2015]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25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38400"/>
            <a:ext cx="8981440" cy="813118"/>
          </a:xfrm>
        </p:spPr>
        <p:txBody>
          <a:bodyPr/>
          <a:lstStyle/>
          <a:p>
            <a:pPr algn="ctr"/>
            <a:r>
              <a:rPr lang="en-US" dirty="0"/>
              <a:t>Hopeless </a:t>
            </a:r>
            <a:r>
              <a:rPr lang="is-IS" dirty="0"/>
              <a:t>…?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00" y="3738880"/>
            <a:ext cx="2453640" cy="245364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95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Dynamic, Credit-Based Mechanism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Repeated game</a:t>
            </a:r>
          </a:p>
          <a:p>
            <a:r>
              <a:rPr lang="en-US" dirty="0"/>
              <a:t>Centers are risk neutral, self interested</a:t>
            </a:r>
          </a:p>
          <a:p>
            <a:r>
              <a:rPr lang="en-US" dirty="0"/>
              <a:t>Transplant centers have (private) sets of pairs:</a:t>
            </a:r>
          </a:p>
          <a:p>
            <a:pPr lvl="1"/>
            <a:r>
              <a:rPr lang="en-US" dirty="0"/>
              <a:t>Maximum capacity of </a:t>
            </a:r>
            <a:r>
              <a:rPr lang="en-US" i="1" dirty="0"/>
              <a:t>2k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</a:p>
          <a:p>
            <a:pPr lvl="1"/>
            <a:r>
              <a:rPr lang="en-US" dirty="0"/>
              <a:t>General arrival distribution, mean rate is 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lvl="1"/>
            <a:r>
              <a:rPr lang="en-US" dirty="0"/>
              <a:t>Exist for one time period</a:t>
            </a:r>
          </a:p>
          <a:p>
            <a:r>
              <a:rPr lang="en-US" dirty="0"/>
              <a:t>Centers reveal subset of their pairs at each time period, can match others internally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06720" y="1076960"/>
            <a:ext cx="258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</a:t>
            </a:r>
            <a:r>
              <a:rPr lang="en-US" sz="1600" dirty="0" err="1"/>
              <a:t>Hajaj</a:t>
            </a:r>
            <a:r>
              <a:rPr lang="en-US" sz="1600" dirty="0"/>
              <a:t> et al. AAAI-2015]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Clearinghouse maintains a credit balance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 for each transplant center over time</a:t>
            </a:r>
          </a:p>
          <a:p>
            <a:r>
              <a:rPr lang="en-US" dirty="0"/>
              <a:t>High level idea:</a:t>
            </a:r>
          </a:p>
          <a:p>
            <a:pPr lvl="1"/>
            <a:r>
              <a:rPr lang="en-US" b="1" dirty="0">
                <a:solidFill>
                  <a:srgbClr val="C0504D"/>
                </a:solidFill>
              </a:rPr>
              <a:t>REDUCE</a:t>
            </a:r>
            <a:r>
              <a:rPr lang="en-US" dirty="0">
                <a:solidFill>
                  <a:srgbClr val="C0504D"/>
                </a:solidFill>
              </a:rPr>
              <a:t>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: center </a:t>
            </a:r>
            <a:r>
              <a:rPr lang="en-US" i="1" dirty="0" err="1"/>
              <a:t>i</a:t>
            </a:r>
            <a:r>
              <a:rPr lang="en-US" dirty="0"/>
              <a:t> reveals fewer than expected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INCREASE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: center </a:t>
            </a:r>
            <a:r>
              <a:rPr lang="en-US" i="1" dirty="0" err="1"/>
              <a:t>i</a:t>
            </a:r>
            <a:r>
              <a:rPr lang="en-US" dirty="0"/>
              <a:t> reveals more than expected</a:t>
            </a:r>
            <a:br>
              <a:rPr lang="en-US" dirty="0"/>
            </a:br>
            <a:endParaRPr lang="en-US" dirty="0"/>
          </a:p>
          <a:p>
            <a:pPr lvl="1"/>
            <a:r>
              <a:rPr lang="en-US" b="1" dirty="0">
                <a:solidFill>
                  <a:schemeClr val="tx2"/>
                </a:solidFill>
              </a:rPr>
              <a:t>REDUCE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: mechanism tiebreaks in center </a:t>
            </a:r>
            <a:r>
              <a:rPr lang="en-US" i="1" dirty="0"/>
              <a:t>i</a:t>
            </a:r>
            <a:r>
              <a:rPr lang="en-US" dirty="0"/>
              <a:t>’s favor</a:t>
            </a:r>
          </a:p>
          <a:p>
            <a:pPr lvl="1"/>
            <a:r>
              <a:rPr lang="en-US" b="1" dirty="0">
                <a:solidFill>
                  <a:schemeClr val="accent3"/>
                </a:solidFill>
              </a:rPr>
              <a:t>INCREASE</a:t>
            </a:r>
            <a:r>
              <a:rPr lang="en-US" b="1" dirty="0"/>
              <a:t>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: mechanism tiebreaks against center </a:t>
            </a:r>
            <a:r>
              <a:rPr lang="en-US" i="1" dirty="0"/>
              <a:t>I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Also remove centers who misbehave “too much.”</a:t>
            </a:r>
            <a:endParaRPr lang="en-US" b="1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57325" y="5581650"/>
            <a:ext cx="6229350" cy="85725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Credits now </a:t>
            </a:r>
            <a:r>
              <a:rPr lang="en-US" sz="2700" b="1" dirty="0">
                <a:sym typeface="Wingdings"/>
              </a:rPr>
              <a:t></a:t>
            </a:r>
            <a:r>
              <a:rPr lang="en-US" sz="2700" b="1" dirty="0"/>
              <a:t> matches in the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74000" cy="1371600"/>
          </a:xfrm>
        </p:spPr>
        <p:txBody>
          <a:bodyPr/>
          <a:lstStyle/>
          <a:p>
            <a:r>
              <a:rPr lang="en-US" dirty="0"/>
              <a:t>The dynamic mechanism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682675"/>
            <a:ext cx="7886700" cy="47381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Initial credit update</a:t>
            </a:r>
          </a:p>
          <a:p>
            <a:pPr marL="757237" lvl="1" indent="-457200"/>
            <a:r>
              <a:rPr lang="en-US" dirty="0"/>
              <a:t>Centers reveal pairs</a:t>
            </a:r>
          </a:p>
          <a:p>
            <a:pPr marL="757237" lvl="1" indent="-457200"/>
            <a:r>
              <a:rPr lang="en-US" dirty="0"/>
              <a:t>Mechanism updates credits according to </a:t>
            </a:r>
            <a:r>
              <a:rPr lang="en-US" i="1" dirty="0" err="1"/>
              <a:t>k</a:t>
            </a:r>
            <a:r>
              <a:rPr lang="en-US" i="1" baseline="-25000" dirty="0" err="1"/>
              <a:t>i</a:t>
            </a:r>
            <a:endParaRPr lang="en-US" i="1" baseline="-250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maximum global matching</a:t>
            </a:r>
          </a:p>
          <a:p>
            <a:pPr marL="757237" lvl="1" indent="-457200"/>
            <a:r>
              <a:rPr lang="en-US" dirty="0"/>
              <a:t>Gives the utility </a:t>
            </a:r>
            <a:r>
              <a:rPr lang="en-US" i="1" dirty="0" err="1"/>
              <a:t>U</a:t>
            </a:r>
            <a:r>
              <a:rPr lang="en-US" i="1" baseline="-25000" dirty="0" err="1"/>
              <a:t>g</a:t>
            </a:r>
            <a:r>
              <a:rPr lang="en-US" dirty="0"/>
              <a:t> of </a:t>
            </a:r>
            <a:r>
              <a:rPr lang="en-US" i="1" dirty="0"/>
              <a:t>a </a:t>
            </a:r>
            <a:r>
              <a:rPr lang="en-US" dirty="0"/>
              <a:t>max matching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Selection of a final matching</a:t>
            </a:r>
          </a:p>
          <a:p>
            <a:pPr marL="757237" lvl="1" indent="-457200"/>
            <a:r>
              <a:rPr lang="en-US" dirty="0"/>
              <a:t>Constrained to those matchings of utility </a:t>
            </a:r>
            <a:r>
              <a:rPr lang="en-US" i="1" dirty="0" err="1"/>
              <a:t>U</a:t>
            </a:r>
            <a:r>
              <a:rPr lang="en-US" i="1" baseline="-25000" dirty="0" err="1"/>
              <a:t>g</a:t>
            </a:r>
            <a:endParaRPr lang="en-US" i="1" baseline="-25000" dirty="0"/>
          </a:p>
          <a:p>
            <a:pPr marL="757237" lvl="1" indent="-457200"/>
            <a:r>
              <a:rPr lang="en-US" dirty="0"/>
              <a:t>Take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 into account to (dis)favor utility given by matching to a specific center </a:t>
            </a:r>
            <a:r>
              <a:rPr lang="en-US" i="1" dirty="0" err="1"/>
              <a:t>i</a:t>
            </a:r>
            <a:endParaRPr lang="en-US" i="1" dirty="0"/>
          </a:p>
          <a:p>
            <a:pPr marL="757237" lvl="1" indent="-457200"/>
            <a:r>
              <a:rPr lang="en-US" dirty="0"/>
              <a:t>Update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dirty="0"/>
              <a:t> based on this round’s (dis)favoring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Removal phase if center is negative for “too long”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guarantees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97541" y="1690689"/>
            <a:ext cx="8017809" cy="1805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Theorem:</a:t>
            </a:r>
            <a:r>
              <a:rPr lang="en-US" sz="2800" dirty="0"/>
              <a:t> No mechanism that supports cycles and chains can be both long-term IR and efficient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97540" y="3656807"/>
            <a:ext cx="8017809" cy="18968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Theorem:</a:t>
            </a:r>
            <a:r>
              <a:rPr lang="en-US" sz="2800" dirty="0"/>
              <a:t> Under reasonable assumptions, the prior mechanism is both long-term IR and efficient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open problems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mechanisms are more realistic, but </a:t>
            </a:r>
            <a:r>
              <a:rPr lang="is-IS" dirty="0"/>
              <a:t>…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Vertices disappear after one time period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All hospitals the same size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No weights on edges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No uncertainty on edges or vertices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Upper bound on number of vertices per hospital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Distribution might change over time</a:t>
            </a:r>
          </a:p>
          <a:p>
            <a:pPr marL="342900" indent="-342900">
              <a:buFont typeface="Arial" charset="0"/>
              <a:buChar char="•"/>
            </a:pPr>
            <a:r>
              <a:rPr lang="is-IS" b="0" dirty="0"/>
              <a:t>...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38400" y="5410199"/>
            <a:ext cx="3982720" cy="107188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Project?</a:t>
            </a:r>
          </a:p>
        </p:txBody>
      </p:sp>
    </p:spTree>
    <p:extLst>
      <p:ext uri="{BB962C8B-B14F-4D97-AF65-F5344CB8AC3E}">
        <p14:creationId xmlns:p14="http://schemas.microsoft.com/office/powerpoint/2010/main" val="130814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914640" cy="13716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What do efficient matchings Even look like </a:t>
            </a:r>
            <a:r>
              <a:rPr lang="is-IS" altLang="en-US" dirty="0"/>
              <a:t>…</a:t>
            </a:r>
            <a:r>
              <a:rPr lang="en-US" altLang="en-US" dirty="0"/>
              <a:t>?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Next class: given a specific graph, what is the “optimal matching”</a:t>
            </a:r>
          </a:p>
          <a:p>
            <a:r>
              <a:rPr lang="en-US" altLang="en-US" dirty="0"/>
              <a:t>This class: given a </a:t>
            </a:r>
            <a:r>
              <a:rPr lang="en-US" altLang="en-US" dirty="0">
                <a:solidFill>
                  <a:schemeClr val="tx2"/>
                </a:solidFill>
              </a:rPr>
              <a:t>family of graphs</a:t>
            </a:r>
            <a:r>
              <a:rPr lang="en-US" altLang="en-US" dirty="0"/>
              <a:t>, what do ”optimal matchings” tend to look like?</a:t>
            </a:r>
          </a:p>
          <a:p>
            <a:r>
              <a:rPr lang="en-US" altLang="en-US" dirty="0"/>
              <a:t>Use a stylized random graph model, like</a:t>
            </a:r>
            <a:r>
              <a:rPr lang="en-US" altLang="en-US" sz="1400" dirty="0"/>
              <a:t> </a:t>
            </a:r>
            <a:r>
              <a:rPr lang="en-US" sz="1400" dirty="0"/>
              <a:t>[</a:t>
            </a:r>
            <a:r>
              <a:rPr lang="en-US" sz="1400" dirty="0" err="1"/>
              <a:t>Saidman</a:t>
            </a:r>
            <a:r>
              <a:rPr lang="en-US" sz="1400" dirty="0"/>
              <a:t> et al. 2006]</a:t>
            </a:r>
            <a:r>
              <a:rPr lang="en-US" dirty="0"/>
              <a:t>:</a:t>
            </a:r>
            <a:endParaRPr lang="en-US" altLang="en-US" dirty="0"/>
          </a:p>
          <a:p>
            <a:pPr lvl="1"/>
            <a:r>
              <a:rPr lang="en-US" altLang="en-US" dirty="0"/>
              <a:t>Patient and donor are drawn with blood types randomly selected from PDF of blood types (roughly mimics US makeup), randomized “high” or “low” CPRA</a:t>
            </a:r>
          </a:p>
          <a:p>
            <a:pPr lvl="1"/>
            <a:r>
              <a:rPr lang="en-US" altLang="en-US" dirty="0"/>
              <a:t>Edge exists between pairs if candidate and donor are ABO-compatible and tissue type compatible (random roll weighted by CPRA)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6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101840" cy="1371600"/>
          </a:xfrm>
        </p:spPr>
        <p:txBody>
          <a:bodyPr/>
          <a:lstStyle/>
          <a:p>
            <a:r>
              <a:rPr lang="en-US" altLang="en-US" dirty="0"/>
              <a:t>Random graph Primer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Canonical</a:t>
            </a:r>
            <a:r>
              <a:rPr lang="en-US" dirty="0"/>
              <a:t> </a:t>
            </a:r>
            <a:r>
              <a:rPr lang="en-US" dirty="0" err="1"/>
              <a:t>Erdős-Rényi</a:t>
            </a:r>
            <a:r>
              <a:rPr lang="en-US" dirty="0"/>
              <a:t> </a:t>
            </a:r>
            <a:r>
              <a:rPr lang="en-US" altLang="en-US" dirty="0"/>
              <a:t>random graph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 err="1"/>
              <a:t>m</a:t>
            </a:r>
            <a:r>
              <a:rPr lang="en-US" altLang="en-US" dirty="0" err="1"/>
              <a:t>,</a:t>
            </a:r>
            <a:r>
              <a:rPr lang="en-US" altLang="en-US" i="1" dirty="0" err="1"/>
              <a:t>p</a:t>
            </a:r>
            <a:r>
              <a:rPr lang="en-US" altLang="en-US" dirty="0"/>
              <a:t>) has m vertices and an (undirected) edge between two vertices with probability </a:t>
            </a:r>
            <a:r>
              <a:rPr lang="en-US" altLang="en-US" i="1" dirty="0"/>
              <a:t>p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Let </a:t>
            </a:r>
            <a:r>
              <a:rPr lang="en-US" altLang="en-US" b="0" i="1" dirty="0"/>
              <a:t>Q</a:t>
            </a:r>
            <a:r>
              <a:rPr lang="en-US" altLang="en-US" b="0" dirty="0"/>
              <a:t> be the property of “there exists a perfect matching” in this graph</a:t>
            </a:r>
          </a:p>
          <a:p>
            <a:r>
              <a:rPr lang="en-US" altLang="en-US" dirty="0"/>
              <a:t>The convergence rate to 1 (i.e., “there is almost certainly a near perfect matching in this graph) is exponential in </a:t>
            </a:r>
            <a:r>
              <a:rPr lang="en-US" altLang="en-US" i="1" dirty="0"/>
              <a:t>p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 err="1"/>
              <a:t>Pr</a:t>
            </a:r>
            <a:r>
              <a:rPr lang="en-US" altLang="en-US" b="0" dirty="0"/>
              <a:t>(</a:t>
            </a:r>
            <a:r>
              <a:rPr lang="en-US" altLang="en-US" b="0" i="1" dirty="0"/>
              <a:t>G</a:t>
            </a:r>
            <a:r>
              <a:rPr lang="en-US" altLang="en-US" b="0" dirty="0"/>
              <a:t>(</a:t>
            </a:r>
            <a:r>
              <a:rPr lang="en-US" altLang="en-US" b="0" i="1" dirty="0" err="1"/>
              <a:t>m</a:t>
            </a:r>
            <a:r>
              <a:rPr lang="en-US" altLang="en-US" b="0" dirty="0" err="1"/>
              <a:t>,</a:t>
            </a:r>
            <a:r>
              <a:rPr lang="en-US" altLang="en-US" b="0" i="1" dirty="0" err="1"/>
              <a:t>m</a:t>
            </a:r>
            <a:r>
              <a:rPr lang="en-US" altLang="en-US" b="0" dirty="0" err="1"/>
              <a:t>,</a:t>
            </a:r>
            <a:r>
              <a:rPr lang="en-US" altLang="en-US" b="0" i="1" dirty="0" err="1"/>
              <a:t>p</a:t>
            </a:r>
            <a:r>
              <a:rPr lang="en-US" altLang="en-US" b="0" dirty="0"/>
              <a:t>) satisfies </a:t>
            </a:r>
            <a:r>
              <a:rPr lang="en-US" altLang="en-US" b="0" i="1" dirty="0"/>
              <a:t>Q</a:t>
            </a:r>
            <a:r>
              <a:rPr lang="en-US" altLang="en-US" b="0" dirty="0"/>
              <a:t>) = 1 – o(2</a:t>
            </a:r>
            <a:r>
              <a:rPr lang="en-US" altLang="en-US" b="0" baseline="30000" dirty="0"/>
              <a:t>-</a:t>
            </a:r>
            <a:r>
              <a:rPr lang="en-US" altLang="en-US" b="0" i="1" baseline="30000" dirty="0"/>
              <a:t>mp</a:t>
            </a:r>
            <a:r>
              <a:rPr lang="en-US" altLang="en-US" b="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At least as strong with non-bipartite random graphs</a:t>
            </a:r>
          </a:p>
          <a:p>
            <a:endParaRPr lang="en-US" altLang="en-US" dirty="0"/>
          </a:p>
          <a:p>
            <a:r>
              <a:rPr lang="en-US" altLang="en-US" dirty="0"/>
              <a:t>Early random graph results in kidney exchange are for “in the large” random graphs that (allegedly) mimic the real compatibility graphs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en-US" b="0" dirty="0"/>
              <a:t>All models are wrong, but some are useful?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271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914640" cy="13716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 stylized </a:t>
            </a:r>
            <a:r>
              <a:rPr lang="en-US" dirty="0" err="1"/>
              <a:t>Erdős</a:t>
            </a:r>
            <a:r>
              <a:rPr lang="en-US" dirty="0"/>
              <a:t>-</a:t>
            </a:r>
            <a:r>
              <a:rPr lang="en-US" dirty="0" err="1"/>
              <a:t>Rényi</a:t>
            </a:r>
            <a:r>
              <a:rPr lang="en-US" altLang="en-US" dirty="0"/>
              <a:t>-style Model of Kidney Exchange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 these random (ABO- &amp; PRA-) graphs:</a:t>
            </a:r>
          </a:p>
          <a:p>
            <a:pPr lvl="1"/>
            <a:r>
              <a:rPr lang="en-US" altLang="en-US" dirty="0"/>
              <a:t> # of O-{A, B, AB} pairs &gt; {A, B, AB}-O pairs</a:t>
            </a:r>
          </a:p>
          <a:p>
            <a:pPr lvl="1"/>
            <a:r>
              <a:rPr lang="en-US" altLang="en-US" dirty="0"/>
              <a:t> # of {A, B}-AB pairs &gt; AB-{A, B} pairs</a:t>
            </a:r>
          </a:p>
          <a:p>
            <a:pPr lvl="1"/>
            <a:r>
              <a:rPr lang="en-US" altLang="en-US" dirty="0"/>
              <a:t> Constant difference between # A-B and # B-A</a:t>
            </a:r>
          </a:p>
          <a:p>
            <a:r>
              <a:rPr lang="en-US" altLang="en-US" dirty="0"/>
              <a:t>Idea #1: O-candidates are hard to self-match</a:t>
            </a:r>
          </a:p>
          <a:p>
            <a:r>
              <a:rPr lang="en-US" altLang="en-US" dirty="0"/>
              <a:t>Idea #2: {A, B}-candidates are hard to self-match</a:t>
            </a:r>
          </a:p>
          <a:p>
            <a:r>
              <a:rPr lang="en-US" altLang="en-US" dirty="0"/>
              <a:t>Idea #3: “symmetry” between A-B and B-A (equally hard to self-match, give or take)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98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53400" cy="1371600"/>
          </a:xfrm>
        </p:spPr>
        <p:txBody>
          <a:bodyPr>
            <a:normAutofit/>
          </a:bodyPr>
          <a:lstStyle/>
          <a:p>
            <a:r>
              <a:rPr lang="en-US" dirty="0"/>
              <a:t>Kidney transplantation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US waitlist: over </a:t>
            </a:r>
            <a:r>
              <a:rPr lang="en-US" dirty="0">
                <a:solidFill>
                  <a:schemeClr val="tx2"/>
                </a:solidFill>
              </a:rPr>
              <a:t>100,000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Over 35,000 added per year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~4500 people died while waiting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~12000 people received a kidney</a:t>
            </a:r>
            <a:br>
              <a:rPr lang="en-US" dirty="0"/>
            </a:br>
            <a:r>
              <a:rPr lang="en-US" dirty="0"/>
              <a:t>from the deceased donor waitlist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(See last class’ lecture on deceased donor allocation.)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~6000 people received a kidney from a living donor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Some through </a:t>
            </a:r>
            <a:r>
              <a:rPr lang="en-US" b="1" dirty="0">
                <a:solidFill>
                  <a:schemeClr val="tx2"/>
                </a:solidFill>
              </a:rPr>
              <a:t>kidney exchanges</a:t>
            </a:r>
            <a:r>
              <a:rPr lang="en-US" dirty="0"/>
              <a:t>!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985202" y="1524318"/>
            <a:ext cx="3625398" cy="2068286"/>
            <a:chOff x="4985202" y="1524318"/>
            <a:chExt cx="3625398" cy="2068286"/>
          </a:xfrm>
        </p:grpSpPr>
        <p:graphicFrame>
          <p:nvGraphicFramePr>
            <p:cNvPr id="8" name="Chart 7"/>
            <p:cNvGraphicFramePr>
              <a:graphicFrameLocks/>
            </p:cNvGraphicFramePr>
            <p:nvPr/>
          </p:nvGraphicFramePr>
          <p:xfrm>
            <a:off x="4985202" y="1524318"/>
            <a:ext cx="3625398" cy="206828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 rot="20499962">
              <a:off x="6158344" y="1851356"/>
              <a:ext cx="10515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Demand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7108371" y="1711352"/>
              <a:ext cx="522514" cy="18917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684124" y="2333184"/>
              <a:ext cx="886968" cy="338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/>
                <a:t>Supply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7484004" y="2535005"/>
              <a:ext cx="50610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249217" y="4656519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[Roth et al. 2004]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</a:t>
            </a:fld>
            <a:endParaRPr lang="en-US"/>
          </a:p>
        </p:txBody>
      </p:sp>
      <p:sp>
        <p:nvSpPr>
          <p:cNvPr id="7" name="Explosion 2 6"/>
          <p:cNvSpPr/>
          <p:nvPr/>
        </p:nvSpPr>
        <p:spPr>
          <a:xfrm>
            <a:off x="3341550" y="3820886"/>
            <a:ext cx="5441810" cy="2857950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Last time, I promise!</a:t>
            </a:r>
          </a:p>
        </p:txBody>
      </p:sp>
    </p:spTree>
    <p:extLst>
      <p:ext uri="{BB962C8B-B14F-4D97-AF65-F5344CB8AC3E}">
        <p14:creationId xmlns:p14="http://schemas.microsoft.com/office/powerpoint/2010/main" val="723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 animBg="1"/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Efficient matching in dense graphs with only cycles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Under some other assumptions about PRA </a:t>
            </a:r>
            <a:r>
              <a:rPr lang="is-IS" altLang="en-US" dirty="0"/>
              <a:t>…</a:t>
            </a:r>
            <a:endParaRPr lang="en-US" altLang="en-US" dirty="0"/>
          </a:p>
          <a:p>
            <a:r>
              <a:rPr lang="en-US" altLang="en-US" dirty="0"/>
              <a:t>Almost every large random (ABO- &amp; PRA-) graph has an efficient allocation that requires exchanges of size at most 3 with the following:</a:t>
            </a:r>
          </a:p>
          <a:p>
            <a:pPr lvl="1"/>
            <a:r>
              <a:rPr lang="en-US" altLang="en-US" dirty="0"/>
              <a:t>X-X pairs are matched in 2- or 3-way exchanges with other X-X pairs (so-called “self-demand”)</a:t>
            </a:r>
          </a:p>
          <a:p>
            <a:pPr lvl="1"/>
            <a:r>
              <a:rPr lang="en-US" altLang="en-US" dirty="0"/>
              <a:t>B-A pairs are 2-matched with A-B pairs</a:t>
            </a:r>
          </a:p>
          <a:p>
            <a:pPr lvl="1"/>
            <a:r>
              <a:rPr lang="en-US" altLang="en-US" dirty="0"/>
              <a:t>The leftovers of {A-B or B-A} are 3-matched with “good” {O-A, O-B} pairs and {O-B, O-A pairs}</a:t>
            </a:r>
          </a:p>
          <a:p>
            <a:pPr lvl="1"/>
            <a:r>
              <a:rPr lang="en-US" altLang="en-US" dirty="0"/>
              <a:t>3-matches with {AB-O, O-A, A-AB}</a:t>
            </a:r>
          </a:p>
          <a:p>
            <a:pPr lvl="1"/>
            <a:r>
              <a:rPr lang="en-US" altLang="en-US" dirty="0"/>
              <a:t>All the remaining 2-matched as {O-X, X-O}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11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5280" cy="1141920"/>
          </a:xfrm>
          <a:ln/>
        </p:spPr>
        <p:txBody>
          <a:bodyPr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altLang="en-US" dirty="0"/>
              <a:t>Visually </a:t>
            </a:r>
            <a:r>
              <a:rPr lang="is-IS" altLang="en-US" dirty="0"/>
              <a:t>…</a:t>
            </a:r>
            <a:endParaRPr lang="en-US" alt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81" y="1692741"/>
            <a:ext cx="8208483" cy="437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31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096000" y="4307840"/>
            <a:ext cx="1849120" cy="1841500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3724" y="5740401"/>
            <a:ext cx="1031240" cy="103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73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35868"/>
            <a:ext cx="8989454" cy="15862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Next Class:</a:t>
            </a:r>
            <a:br>
              <a:rPr lang="en-US"/>
            </a:br>
            <a:r>
              <a:rPr lang="en-US"/>
              <a:t>Optimal batch clearing of Organ exchanges</a:t>
            </a:r>
            <a:endParaRPr lang="en-US" b="1" i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18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3" descr="C:\Users\Spook\AppData\Local\Microsoft\Windows\Temporary Internet Files\Content.IE5\UPY6UNEP\MC900432626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765" y="1546190"/>
            <a:ext cx="927333" cy="9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4" descr="C:\Users\Spook\AppData\Local\Microsoft\Windows\Temporary Internet Files\Content.IE5\PWXEIAO0\MC90043489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2902" y="1373855"/>
            <a:ext cx="1092852" cy="12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5" descr="C:\Users\Spook\AppData\Local\Microsoft\Windows\Temporary Internet Files\Content.IE5\UPY6UNEP\MC90043488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5702" y="4317941"/>
            <a:ext cx="1229458" cy="12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6" descr="C:\Users\Spook\AppData\Local\Microsoft\Windows\Temporary Internet Files\Content.IE5\LYL31RR7\MC90043487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296" y="4235967"/>
            <a:ext cx="1229458" cy="122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016507" y="2473523"/>
            <a:ext cx="2709789" cy="18444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5520" y="2473523"/>
            <a:ext cx="2750776" cy="18854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3275160" y="4932671"/>
            <a:ext cx="245113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62201" y="4727812"/>
            <a:ext cx="225429" cy="409871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80227" y="4727812"/>
            <a:ext cx="225429" cy="409871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21443" y="2022588"/>
            <a:ext cx="2504853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33089" y="1817729"/>
            <a:ext cx="225429" cy="409871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51115" y="1817729"/>
            <a:ext cx="225429" cy="409871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48214" y="2596484"/>
            <a:ext cx="397319" cy="163948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dirty="0"/>
              <a:t>Donors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37134" y="2473523"/>
            <a:ext cx="738664" cy="184441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3600" dirty="0"/>
              <a:t>Patients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4006" y="1066177"/>
            <a:ext cx="131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Wife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99743" y="1064202"/>
            <a:ext cx="161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Husband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4006" y="5598593"/>
            <a:ext cx="131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Brother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31440" y="5599277"/>
            <a:ext cx="161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Brother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00200" y="605245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(2- and 3-cycles, all surgeries performed simultaneously)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2365"/>
          </a:xfrm>
        </p:spPr>
        <p:txBody>
          <a:bodyPr>
            <a:normAutofit/>
          </a:bodyPr>
          <a:lstStyle/>
          <a:p>
            <a:r>
              <a:rPr lang="en-US" sz="3200" dirty="0"/>
              <a:t>Kidney exchange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6776030" y="1567653"/>
            <a:ext cx="1268186" cy="3656158"/>
            <a:chOff x="7284000" y="1388495"/>
            <a:chExt cx="1268186" cy="3656158"/>
          </a:xfrm>
        </p:grpSpPr>
        <p:sp>
          <p:nvSpPr>
            <p:cNvPr id="27" name="Oval 26"/>
            <p:cNvSpPr/>
            <p:nvPr/>
          </p:nvSpPr>
          <p:spPr>
            <a:xfrm>
              <a:off x="7284000" y="1388495"/>
              <a:ext cx="1268186" cy="126818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49000">
                  <a:schemeClr val="tx2">
                    <a:lumMod val="20000"/>
                    <a:lumOff val="80000"/>
                  </a:schemeClr>
                </a:gs>
                <a:gs pos="50000">
                  <a:srgbClr val="BEC8E1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D</a:t>
              </a:r>
              <a:r>
                <a:rPr lang="en-US" sz="3200" baseline="-25000" dirty="0">
                  <a:solidFill>
                    <a:schemeClr val="bg1"/>
                  </a:solidFill>
                </a:rPr>
                <a:t>1</a:t>
              </a:r>
              <a:r>
                <a:rPr lang="en-US" sz="3200" dirty="0"/>
                <a:t> </a:t>
              </a:r>
              <a:r>
                <a:rPr lang="en-US" sz="3200" dirty="0">
                  <a:solidFill>
                    <a:schemeClr val="tx1"/>
                  </a:solidFill>
                </a:rPr>
                <a:t>P</a:t>
              </a:r>
              <a:r>
                <a:rPr lang="en-US" sz="32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7284000" y="3776467"/>
              <a:ext cx="1268186" cy="126818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49000">
                  <a:schemeClr val="tx2">
                    <a:lumMod val="20000"/>
                    <a:lumOff val="80000"/>
                  </a:schemeClr>
                </a:gs>
                <a:gs pos="50000">
                  <a:srgbClr val="BEC8E1"/>
                </a:gs>
                <a:gs pos="50000">
                  <a:schemeClr val="accent3"/>
                </a:gs>
                <a:gs pos="100000">
                  <a:schemeClr val="accent3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D</a:t>
              </a:r>
              <a:r>
                <a:rPr lang="en-US" sz="3200" baseline="-25000" dirty="0">
                  <a:solidFill>
                    <a:schemeClr val="bg1"/>
                  </a:solidFill>
                </a:rPr>
                <a:t>2</a:t>
              </a:r>
              <a:r>
                <a:rPr lang="en-US" sz="3200" dirty="0"/>
                <a:t> </a:t>
              </a:r>
              <a:r>
                <a:rPr lang="en-US" sz="3200" dirty="0">
                  <a:solidFill>
                    <a:schemeClr val="tx1"/>
                  </a:solidFill>
                </a:rPr>
                <a:t>P</a:t>
              </a:r>
              <a:r>
                <a:rPr lang="en-US" sz="32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30" name="Straight Arrow Connector 29"/>
            <p:cNvCxnSpPr>
              <a:stCxn id="27" idx="3"/>
              <a:endCxn id="28" idx="7"/>
            </p:cNvCxnSpPr>
            <p:nvPr/>
          </p:nvCxnSpPr>
          <p:spPr>
            <a:xfrm>
              <a:off x="7469722" y="2470959"/>
              <a:ext cx="896742" cy="149123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8" idx="1"/>
              <a:endCxn id="27" idx="5"/>
            </p:cNvCxnSpPr>
            <p:nvPr/>
          </p:nvCxnSpPr>
          <p:spPr>
            <a:xfrm flipV="1">
              <a:off x="7469722" y="2470959"/>
              <a:ext cx="896742" cy="149123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57 0 " pathEditMode="relative" ptsTypes="AA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Non-directed donors &amp; chains</a:t>
            </a:r>
          </a:p>
        </p:txBody>
      </p:sp>
      <p:sp>
        <p:nvSpPr>
          <p:cNvPr id="7" name="Content Placeholder 30"/>
          <p:cNvSpPr>
            <a:spLocks noGrp="1"/>
          </p:cNvSpPr>
          <p:nvPr>
            <p:ph idx="1"/>
          </p:nvPr>
        </p:nvSpPr>
        <p:spPr>
          <a:xfrm>
            <a:off x="457200" y="4931227"/>
            <a:ext cx="8229600" cy="1416578"/>
          </a:xfrm>
        </p:spPr>
        <p:txBody>
          <a:bodyPr>
            <a:normAutofit/>
          </a:bodyPr>
          <a:lstStyle/>
          <a:p>
            <a:r>
              <a:rPr lang="en-US" b="0" i="1" dirty="0"/>
              <a:t>Not executed simultaneously, so no length cap required based on logistic concerns </a:t>
            </a:r>
            <a:r>
              <a:rPr lang="is-IS" b="0" i="1" dirty="0"/>
              <a:t>…</a:t>
            </a:r>
          </a:p>
          <a:p>
            <a:r>
              <a:rPr lang="is-IS" b="0" i="1" dirty="0"/>
              <a:t>… </a:t>
            </a:r>
            <a:r>
              <a:rPr lang="is-IS" dirty="0"/>
              <a:t>but in practice edges fail, so often </a:t>
            </a:r>
            <a:r>
              <a:rPr lang="is-IS" i="1" dirty="0"/>
              <a:t>some</a:t>
            </a:r>
            <a:r>
              <a:rPr lang="is-IS" dirty="0"/>
              <a:t> finite cap is used!</a:t>
            </a:r>
            <a:endParaRPr lang="en-US" b="0" i="1" dirty="0"/>
          </a:p>
        </p:txBody>
      </p:sp>
      <p:sp>
        <p:nvSpPr>
          <p:cNvPr id="8" name="Oval 7"/>
          <p:cNvSpPr/>
          <p:nvPr/>
        </p:nvSpPr>
        <p:spPr>
          <a:xfrm>
            <a:off x="381000" y="1981200"/>
            <a:ext cx="990600" cy="990600"/>
          </a:xfrm>
          <a:prstGeom prst="ellipse">
            <a:avLst/>
          </a:prstGeom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NDD</a:t>
            </a:r>
          </a:p>
        </p:txBody>
      </p:sp>
      <p:sp>
        <p:nvSpPr>
          <p:cNvPr id="9" name="Oval 8"/>
          <p:cNvSpPr/>
          <p:nvPr/>
        </p:nvSpPr>
        <p:spPr>
          <a:xfrm>
            <a:off x="2209800" y="3505200"/>
            <a:ext cx="990600" cy="99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10" name="Oval 9"/>
          <p:cNvSpPr/>
          <p:nvPr/>
        </p:nvSpPr>
        <p:spPr>
          <a:xfrm>
            <a:off x="2209800" y="1981200"/>
            <a:ext cx="990600" cy="990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D1</a:t>
            </a:r>
          </a:p>
        </p:txBody>
      </p:sp>
      <p:cxnSp>
        <p:nvCxnSpPr>
          <p:cNvPr id="11" name="Straight Connector 10"/>
          <p:cNvCxnSpPr>
            <a:stCxn id="9" idx="0"/>
            <a:endCxn id="10" idx="4"/>
          </p:cNvCxnSpPr>
          <p:nvPr/>
        </p:nvCxnSpPr>
        <p:spPr>
          <a:xfrm flipV="1">
            <a:off x="2705100" y="2971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5"/>
            <a:endCxn id="9" idx="1"/>
          </p:cNvCxnSpPr>
          <p:nvPr/>
        </p:nvCxnSpPr>
        <p:spPr>
          <a:xfrm>
            <a:off x="1226530" y="2826730"/>
            <a:ext cx="1128340" cy="823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038600" y="3505200"/>
            <a:ext cx="990600" cy="99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14" name="Oval 13"/>
          <p:cNvSpPr/>
          <p:nvPr/>
        </p:nvSpPr>
        <p:spPr>
          <a:xfrm>
            <a:off x="4038600" y="1981200"/>
            <a:ext cx="990600" cy="990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D2</a:t>
            </a:r>
          </a:p>
        </p:txBody>
      </p:sp>
      <p:cxnSp>
        <p:nvCxnSpPr>
          <p:cNvPr id="15" name="Straight Connector 14"/>
          <p:cNvCxnSpPr>
            <a:stCxn id="13" idx="0"/>
            <a:endCxn id="14" idx="4"/>
          </p:cNvCxnSpPr>
          <p:nvPr/>
        </p:nvCxnSpPr>
        <p:spPr>
          <a:xfrm flipV="1">
            <a:off x="4533900" y="2971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867400" y="3505200"/>
            <a:ext cx="990600" cy="990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sp>
        <p:nvSpPr>
          <p:cNvPr id="17" name="Oval 16"/>
          <p:cNvSpPr/>
          <p:nvPr/>
        </p:nvSpPr>
        <p:spPr>
          <a:xfrm>
            <a:off x="5867400" y="1981200"/>
            <a:ext cx="990600" cy="9906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D3</a:t>
            </a:r>
          </a:p>
        </p:txBody>
      </p:sp>
      <p:cxnSp>
        <p:nvCxnSpPr>
          <p:cNvPr id="18" name="Straight Connector 17"/>
          <p:cNvCxnSpPr>
            <a:stCxn id="16" idx="0"/>
            <a:endCxn id="17" idx="4"/>
          </p:cNvCxnSpPr>
          <p:nvPr/>
        </p:nvCxnSpPr>
        <p:spPr>
          <a:xfrm flipV="1">
            <a:off x="6362700" y="2971800"/>
            <a:ext cx="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5"/>
            <a:endCxn id="13" idx="1"/>
          </p:cNvCxnSpPr>
          <p:nvPr/>
        </p:nvCxnSpPr>
        <p:spPr>
          <a:xfrm>
            <a:off x="3055330" y="2826730"/>
            <a:ext cx="1128340" cy="823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5"/>
            <a:endCxn id="16" idx="1"/>
          </p:cNvCxnSpPr>
          <p:nvPr/>
        </p:nvCxnSpPr>
        <p:spPr>
          <a:xfrm>
            <a:off x="4884130" y="2826730"/>
            <a:ext cx="1128340" cy="823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5"/>
          </p:cNvCxnSpPr>
          <p:nvPr/>
        </p:nvCxnSpPr>
        <p:spPr>
          <a:xfrm>
            <a:off x="6712930" y="2826730"/>
            <a:ext cx="1197210" cy="816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48600" y="2930604"/>
            <a:ext cx="91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accent1"/>
                </a:solidFill>
              </a:rPr>
              <a:t>…</a:t>
            </a:r>
          </a:p>
        </p:txBody>
      </p:sp>
      <p:sp>
        <p:nvSpPr>
          <p:cNvPr id="5" name="Oval Callout 4"/>
          <p:cNvSpPr/>
          <p:nvPr/>
        </p:nvSpPr>
        <p:spPr>
          <a:xfrm flipV="1">
            <a:off x="267644" y="3149526"/>
            <a:ext cx="1567543" cy="889073"/>
          </a:xfrm>
          <a:prstGeom prst="wedgeEllipseCallout">
            <a:avLst>
              <a:gd name="adj1" fmla="val -17361"/>
              <a:gd name="adj2" fmla="val 6494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0020" y="3252459"/>
            <a:ext cx="1454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Pay it forward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61414" y="126878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[Rees et al. 2009]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43334" cy="919904"/>
          </a:xfrm>
        </p:spPr>
        <p:txBody>
          <a:bodyPr>
            <a:normAutofit/>
          </a:bodyPr>
          <a:lstStyle/>
          <a:p>
            <a:r>
              <a:rPr lang="en-US" sz="3200" dirty="0"/>
              <a:t>The clearing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4160"/>
            <a:ext cx="7620000" cy="162608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tx2"/>
                </a:solidFill>
              </a:rPr>
              <a:t>clearing problem</a:t>
            </a:r>
            <a:r>
              <a:rPr lang="en-US" dirty="0"/>
              <a:t> is to find the “best” disjoint set of cycles of length at most </a:t>
            </a:r>
            <a:r>
              <a:rPr lang="en-US" i="1" dirty="0"/>
              <a:t>L</a:t>
            </a:r>
            <a:r>
              <a:rPr lang="en-US" dirty="0"/>
              <a:t>, and chains (maybe with a cap </a:t>
            </a:r>
            <a:r>
              <a:rPr lang="en-US" i="1" dirty="0"/>
              <a:t>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Very hard combinatorial optimization problem that we will focus on in the succeeding two lectures.</a:t>
            </a:r>
          </a:p>
        </p:txBody>
      </p:sp>
      <p:pic>
        <p:nvPicPr>
          <p:cNvPr id="11" name="Picture 10" descr="Screen Shot 2015-12-03 at 11.59.0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6" y="1214567"/>
            <a:ext cx="8458161" cy="3477647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201177" cy="1371600"/>
          </a:xfrm>
        </p:spPr>
        <p:txBody>
          <a:bodyPr/>
          <a:lstStyle/>
          <a:p>
            <a:r>
              <a:rPr lang="en-US"/>
              <a:t>Managing 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Clearinghouse</a:t>
            </a:r>
            <a:r>
              <a:rPr lang="en-US" dirty="0"/>
              <a:t> cares about global welfare:</a:t>
            </a:r>
          </a:p>
          <a:p>
            <a:pPr lvl="1"/>
            <a:r>
              <a:rPr lang="en-US" dirty="0"/>
              <a:t>How many patients received kidneys (over time)?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Transplant centers </a:t>
            </a:r>
            <a:r>
              <a:rPr lang="en-US" dirty="0"/>
              <a:t>care about their individual welfare:</a:t>
            </a:r>
          </a:p>
          <a:p>
            <a:pPr lvl="1"/>
            <a:r>
              <a:rPr lang="en-US" dirty="0"/>
              <a:t>How many of my own patients received kidneys?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Patient-donor pairs</a:t>
            </a:r>
            <a:r>
              <a:rPr lang="en-US" dirty="0"/>
              <a:t> care about their individual welfare:</a:t>
            </a:r>
          </a:p>
          <a:p>
            <a:pPr lvl="1"/>
            <a:r>
              <a:rPr lang="en-US" dirty="0"/>
              <a:t>Did I receive a kidney?</a:t>
            </a:r>
          </a:p>
          <a:p>
            <a:pPr lvl="1"/>
            <a:r>
              <a:rPr lang="en-US" dirty="0"/>
              <a:t>(Most work considers just clearinghouse and centers)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9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rationality (IR)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3432"/>
            <a:ext cx="7620000" cy="2792731"/>
          </a:xfrm>
        </p:spPr>
        <p:txBody>
          <a:bodyPr/>
          <a:lstStyle/>
          <a:p>
            <a:r>
              <a:rPr lang="en-US" dirty="0"/>
              <a:t>Long-term IR: </a:t>
            </a:r>
          </a:p>
          <a:p>
            <a:pPr lvl="1"/>
            <a:r>
              <a:rPr lang="en-US" dirty="0"/>
              <a:t>In the long run, a center will receive at least the same number of matches by participating</a:t>
            </a:r>
          </a:p>
          <a:p>
            <a:r>
              <a:rPr lang="en-US" dirty="0"/>
              <a:t>Short-term IR:</a:t>
            </a:r>
          </a:p>
          <a:p>
            <a:pPr lvl="1"/>
            <a:r>
              <a:rPr lang="en-US" dirty="0"/>
              <a:t>At each time period, a center receives at least the same number of matches by participating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43050" y="1943100"/>
            <a:ext cx="6172200" cy="971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Will I be better off participating in the mechanism than I would be otherwise?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7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</a:t>
            </a:r>
            <a:r>
              <a:rPr lang="en-US" dirty="0" err="1"/>
              <a:t>proofness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3129280"/>
            <a:ext cx="7620000" cy="2996883"/>
          </a:xfrm>
        </p:spPr>
        <p:txBody>
          <a:bodyPr/>
          <a:lstStyle/>
          <a:p>
            <a:r>
              <a:rPr lang="en-US" dirty="0"/>
              <a:t>In any state of the world …</a:t>
            </a:r>
          </a:p>
          <a:p>
            <a:pPr lvl="1"/>
            <a:r>
              <a:rPr lang="en-US" dirty="0"/>
              <a:t>{ time period, past performance, competitors’ strategies, current private type, </a:t>
            </a:r>
            <a:r>
              <a:rPr lang="en-US" dirty="0" err="1"/>
              <a:t>etc</a:t>
            </a:r>
            <a:r>
              <a:rPr lang="en-US" dirty="0"/>
              <a:t> }</a:t>
            </a:r>
          </a:p>
          <a:p>
            <a:r>
              <a:rPr lang="en-US" dirty="0"/>
              <a:t>… a center is not worse off reporting its full private set of pairs and altruists than reporting any other subset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43050" y="1943100"/>
            <a:ext cx="6172200" cy="971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Do I have any reason to lie to the mechanism?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04233" y="5451873"/>
            <a:ext cx="3771900" cy="5715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ym typeface="Wingdings"/>
              </a:rPr>
              <a:t> </a:t>
            </a:r>
            <a:r>
              <a:rPr lang="en-US" sz="2100" dirty="0"/>
              <a:t>No reason to strategize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37A0-74FC-AB4F-AE4C-D9BFC6719E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13661</TotalTime>
  <Words>1807</Words>
  <Application>Microsoft Macintosh PowerPoint</Application>
  <PresentationFormat>On-screen Show (4:3)</PresentationFormat>
  <Paragraphs>255</Paragraphs>
  <Slides>32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Symbol</vt:lpstr>
      <vt:lpstr>Essential</vt:lpstr>
      <vt:lpstr>Applied Mechanism Design For Social Good</vt:lpstr>
      <vt:lpstr>This class: Organ Exchange</vt:lpstr>
      <vt:lpstr>Kidney transplantation</vt:lpstr>
      <vt:lpstr>Kidney exchange</vt:lpstr>
      <vt:lpstr>Non-directed donors &amp; chains</vt:lpstr>
      <vt:lpstr>The clearing problem</vt:lpstr>
      <vt:lpstr>Managing Incentives</vt:lpstr>
      <vt:lpstr>Individual rationality (IR)</vt:lpstr>
      <vt:lpstr>Strategy proofness</vt:lpstr>
      <vt:lpstr>Efficiency</vt:lpstr>
      <vt:lpstr>Private vs Global Matching</vt:lpstr>
      <vt:lpstr>0%</vt:lpstr>
      <vt:lpstr>First: Only Cycles (no Chains)</vt:lpstr>
      <vt:lpstr>The basic kidney exchange game</vt:lpstr>
      <vt:lpstr>Individually rational?</vt:lpstr>
      <vt:lpstr>It can get much worse</vt:lpstr>
      <vt:lpstr>Restriction #1</vt:lpstr>
      <vt:lpstr>Restriction #2</vt:lpstr>
      <vt:lpstr>Restriction #3</vt:lpstr>
      <vt:lpstr>More negative mechanism design results</vt:lpstr>
      <vt:lpstr>Hopeless …?</vt:lpstr>
      <vt:lpstr>Dynamic, Credit-Based Mechanism</vt:lpstr>
      <vt:lpstr>Credits</vt:lpstr>
      <vt:lpstr>The dynamic mechanism</vt:lpstr>
      <vt:lpstr>Theoretical guarantees</vt:lpstr>
      <vt:lpstr>Lots of open problems here</vt:lpstr>
      <vt:lpstr>What do efficient matchings Even look like …?</vt:lpstr>
      <vt:lpstr>Random graph Primer</vt:lpstr>
      <vt:lpstr>A stylized Erdős-Rényi-style Model of Kidney Exchange</vt:lpstr>
      <vt:lpstr>Efficient matching in dense graphs with only cycles</vt:lpstr>
      <vt:lpstr>Visually …</vt:lpstr>
      <vt:lpstr>Next Class: Optimal batch clearing of Organ exchanges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Exchange at CMU</dc:title>
  <dc:creator>John Dickerson</dc:creator>
  <cp:lastModifiedBy>John Dickerson</cp:lastModifiedBy>
  <cp:revision>1580</cp:revision>
  <cp:lastPrinted>2016-09-29T05:03:36Z</cp:lastPrinted>
  <dcterms:created xsi:type="dcterms:W3CDTF">2013-03-05T15:39:19Z</dcterms:created>
  <dcterms:modified xsi:type="dcterms:W3CDTF">2020-04-14T03:28:06Z</dcterms:modified>
</cp:coreProperties>
</file>